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3"/>
  </p:notesMasterIdLst>
  <p:sldIdLst>
    <p:sldId id="260" r:id="rId3"/>
    <p:sldId id="265" r:id="rId4"/>
    <p:sldId id="292" r:id="rId5"/>
    <p:sldId id="271" r:id="rId6"/>
    <p:sldId id="283" r:id="rId7"/>
    <p:sldId id="296" r:id="rId8"/>
    <p:sldId id="289" r:id="rId9"/>
    <p:sldId id="298" r:id="rId10"/>
    <p:sldId id="272" r:id="rId11"/>
    <p:sldId id="275" r:id="rId12"/>
    <p:sldId id="277" r:id="rId13"/>
    <p:sldId id="276" r:id="rId14"/>
    <p:sldId id="280" r:id="rId15"/>
    <p:sldId id="279" r:id="rId16"/>
    <p:sldId id="278" r:id="rId17"/>
    <p:sldId id="281" r:id="rId18"/>
    <p:sldId id="282" r:id="rId19"/>
    <p:sldId id="295" r:id="rId20"/>
    <p:sldId id="273" r:id="rId21"/>
    <p:sldId id="286" r:id="rId22"/>
    <p:sldId id="287" r:id="rId23"/>
    <p:sldId id="294" r:id="rId24"/>
    <p:sldId id="290" r:id="rId25"/>
    <p:sldId id="274" r:id="rId26"/>
    <p:sldId id="284" r:id="rId27"/>
    <p:sldId id="288" r:id="rId28"/>
    <p:sldId id="300" r:id="rId29"/>
    <p:sldId id="299" r:id="rId30"/>
    <p:sldId id="297" r:id="rId31"/>
    <p:sldId id="264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Brez sloga, mreža tabele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234" y="-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Ograd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6F482F-112E-45A2-A377-1FF8052BBD7F}" type="datetimeFigureOut">
              <a:rPr lang="sl-SI" smtClean="0"/>
              <a:pPr/>
              <a:t>10.12.2012</a:t>
            </a:fld>
            <a:endParaRPr lang="sl-SI"/>
          </a:p>
        </p:txBody>
      </p:sp>
      <p:sp>
        <p:nvSpPr>
          <p:cNvPr id="4" name="Ograd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Ograda opomb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6" name="Ograd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Ograd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60B4-815F-48FC-84C6-B059C0E82168}" type="slidenum">
              <a:rPr lang="sl-SI" smtClean="0"/>
              <a:pPr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50168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819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E0746556-36A4-4F79-ACA4-1309179A0108}" type="slidenum">
              <a:rPr lang="sl-SI" smtClean="0"/>
              <a:pPr eaLnBrk="1" hangingPunct="1"/>
              <a:t>1</a:t>
            </a:fld>
            <a:endParaRPr lang="sl-SI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10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11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12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13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14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15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16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17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18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19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Ograda opomb 2"/>
          <p:cNvSpPr>
            <a:spLocks noGrp="1"/>
          </p:cNvSpPr>
          <p:nvPr>
            <p:ph type="body" idx="1"/>
          </p:nvPr>
        </p:nvSpPr>
        <p:spPr bwMode="auto">
          <a:xfrm>
            <a:off x="691886" y="4356306"/>
            <a:ext cx="5487041" cy="411501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sl-SI" sz="2000" smtClean="0">
              <a:ea typeface="ＭＳ Ｐゴシック" pitchFamily="34" charset="-128"/>
            </a:endParaRPr>
          </a:p>
        </p:txBody>
      </p:sp>
      <p:sp>
        <p:nvSpPr>
          <p:cNvPr id="12292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DF744224-74DB-4358-B6D3-547253FE223B}" type="slidenum">
              <a:rPr lang="sl-SI">
                <a:solidFill>
                  <a:prstClr val="black"/>
                </a:solidFill>
              </a:rPr>
              <a:pPr eaLnBrk="1" hangingPunct="1"/>
              <a:t>2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20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21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22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23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24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25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26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27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28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29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3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1268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2CCAB5D3-C7EF-4B31-A3E4-1F555B9E0886}" type="slidenum">
              <a:rPr lang="sl-SI" smtClean="0"/>
              <a:pPr eaLnBrk="1" hangingPunct="1"/>
              <a:t>30</a:t>
            </a:fld>
            <a:endParaRPr lang="sl-SI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4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5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6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7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8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grada stranske slik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Ograda opomb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l-SI" smtClean="0">
              <a:ea typeface="ＭＳ Ｐゴシック" pitchFamily="34" charset="-128"/>
            </a:endParaRPr>
          </a:p>
        </p:txBody>
      </p:sp>
      <p:sp>
        <p:nvSpPr>
          <p:cNvPr id="13316" name="Ograda številke diapoz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FD0A8513-C6A6-4E5D-A0F9-2C6F52A085A8}" type="slidenum">
              <a:rPr lang="sl-SI">
                <a:solidFill>
                  <a:prstClr val="black"/>
                </a:solidFill>
              </a:rPr>
              <a:pPr eaLnBrk="1" hangingPunct="1"/>
              <a:t>9</a:t>
            </a:fld>
            <a:endParaRPr lang="sl-SI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539552" y="3573016"/>
            <a:ext cx="7992888" cy="1470025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FF9900"/>
                </a:solidFill>
              </a:defRPr>
            </a:lvl1pPr>
          </a:lstStyle>
          <a:p>
            <a:r>
              <a:rPr lang="sl-SI" dirty="0" smtClean="0"/>
              <a:t>Uredite slog naslova matrice</a:t>
            </a:r>
            <a:endParaRPr lang="en-US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539552" y="5373216"/>
            <a:ext cx="8136904" cy="55361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dirty="0" smtClean="0"/>
              <a:t>Uredite slog podnaslova matrice</a:t>
            </a:r>
            <a:endParaRPr lang="en-US" dirty="0"/>
          </a:p>
        </p:txBody>
      </p:sp>
      <p:sp>
        <p:nvSpPr>
          <p:cNvPr id="4" name="Ograd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CD84-5749-4C7C-8CA7-AC7524C7A33D}" type="datetimeFigureOut">
              <a:rPr lang="en-US" smtClean="0"/>
              <a:pPr/>
              <a:t>12/10/2012</a:t>
            </a:fld>
            <a:endParaRPr lang="en-US"/>
          </a:p>
        </p:txBody>
      </p:sp>
      <p:sp>
        <p:nvSpPr>
          <p:cNvPr id="5" name="Ograd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grad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1F23-4DDF-4F60-9505-C4ADA6FE6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28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grada besedil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grad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8310-A248-4268-8957-0D6E1ED2CF68}" type="datetime1">
              <a:rPr lang="sl-SI"/>
              <a:pPr>
                <a:defRPr/>
              </a:pPr>
              <a:t>10.12.2012</a:t>
            </a:fld>
            <a:endParaRPr lang="sl-SI"/>
          </a:p>
        </p:txBody>
      </p:sp>
      <p:sp>
        <p:nvSpPr>
          <p:cNvPr id="5" name="Ograd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Nova Gorica, 15. marec 2012</a:t>
            </a:r>
            <a:endParaRPr lang="sl-SI"/>
          </a:p>
        </p:txBody>
      </p:sp>
      <p:sp>
        <p:nvSpPr>
          <p:cNvPr id="6" name="Ograd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99C4E-2EE6-42B6-8D1E-6DD3667B435C}" type="slidenum">
              <a:rPr lang="sl-SI"/>
              <a:pPr>
                <a:defRPr/>
              </a:pPr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7772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grada vsebin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grada vsebin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grad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8E8D8-8A86-41B4-BF3C-F430F4693EE8}" type="datetime1">
              <a:rPr lang="sl-SI"/>
              <a:pPr>
                <a:defRPr/>
              </a:pPr>
              <a:t>10.12.2012</a:t>
            </a:fld>
            <a:endParaRPr lang="sl-SI"/>
          </a:p>
        </p:txBody>
      </p:sp>
      <p:sp>
        <p:nvSpPr>
          <p:cNvPr id="6" name="Ograd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Nova Gorica, 15. marec 2012</a:t>
            </a:r>
            <a:endParaRPr lang="sl-SI"/>
          </a:p>
        </p:txBody>
      </p:sp>
      <p:sp>
        <p:nvSpPr>
          <p:cNvPr id="7" name="Ograd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81BB17-E30D-4838-8EE9-498DC8225521}" type="slidenum">
              <a:rPr lang="sl-SI"/>
              <a:pPr>
                <a:defRPr/>
              </a:pPr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81434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grada besedil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grada vsebin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grada besedil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Ograda vsebin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7" name="Ograd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FC745A-A80C-4C21-88E5-9A8CDE526677}" type="datetime1">
              <a:rPr lang="sl-SI"/>
              <a:pPr>
                <a:defRPr/>
              </a:pPr>
              <a:t>10.12.2012</a:t>
            </a:fld>
            <a:endParaRPr lang="sl-SI"/>
          </a:p>
        </p:txBody>
      </p:sp>
      <p:sp>
        <p:nvSpPr>
          <p:cNvPr id="8" name="Ograd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Nova Gorica, 15. marec 2012</a:t>
            </a:r>
            <a:endParaRPr lang="sl-SI"/>
          </a:p>
        </p:txBody>
      </p:sp>
      <p:sp>
        <p:nvSpPr>
          <p:cNvPr id="9" name="Ograd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E2534B-D8FE-40E4-BF0E-7891231BB0FA}" type="slidenum">
              <a:rPr lang="sl-SI"/>
              <a:pPr>
                <a:defRPr/>
              </a:pPr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11680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grad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77BD8-B242-446D-9799-1AA3AC4E2F8C}" type="datetime1">
              <a:rPr lang="sl-SI"/>
              <a:pPr>
                <a:defRPr/>
              </a:pPr>
              <a:t>10.12.2012</a:t>
            </a:fld>
            <a:endParaRPr lang="sl-SI"/>
          </a:p>
        </p:txBody>
      </p:sp>
      <p:sp>
        <p:nvSpPr>
          <p:cNvPr id="4" name="Ograd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Nova Gorica, 15. marec 2012</a:t>
            </a:r>
            <a:endParaRPr lang="sl-SI"/>
          </a:p>
        </p:txBody>
      </p:sp>
      <p:sp>
        <p:nvSpPr>
          <p:cNvPr id="5" name="Ograd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C8B187-A728-48DA-8439-AB50B097A968}" type="slidenum">
              <a:rPr lang="sl-SI"/>
              <a:pPr>
                <a:defRPr/>
              </a:pPr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54392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4E043-F0A4-4775-BE5A-318FE73AD4E8}" type="datetime1">
              <a:rPr lang="sl-SI"/>
              <a:pPr>
                <a:defRPr/>
              </a:pPr>
              <a:t>10.12.2012</a:t>
            </a:fld>
            <a:endParaRPr lang="sl-SI"/>
          </a:p>
        </p:txBody>
      </p:sp>
      <p:sp>
        <p:nvSpPr>
          <p:cNvPr id="3" name="Ograd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Nova Gorica, 15. marec 2012</a:t>
            </a:r>
            <a:endParaRPr lang="sl-SI"/>
          </a:p>
        </p:txBody>
      </p:sp>
      <p:sp>
        <p:nvSpPr>
          <p:cNvPr id="4" name="Ograd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31E4C7-0344-473E-ABFD-487489A687D9}" type="slidenum">
              <a:rPr lang="sl-SI"/>
              <a:pPr>
                <a:defRPr/>
              </a:pPr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54405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grada besedil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grad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3047B-A188-4E78-9E77-F9E861BC5950}" type="datetime1">
              <a:rPr lang="sl-SI"/>
              <a:pPr>
                <a:defRPr/>
              </a:pPr>
              <a:t>10.12.2012</a:t>
            </a:fld>
            <a:endParaRPr lang="sl-SI"/>
          </a:p>
        </p:txBody>
      </p:sp>
      <p:sp>
        <p:nvSpPr>
          <p:cNvPr id="6" name="Ograd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Nova Gorica, 15. marec 2012</a:t>
            </a:r>
            <a:endParaRPr lang="sl-SI"/>
          </a:p>
        </p:txBody>
      </p:sp>
      <p:sp>
        <p:nvSpPr>
          <p:cNvPr id="7" name="Ograd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3237D-C798-4931-B369-4BD6FF40AC15}" type="slidenum">
              <a:rPr lang="sl-SI"/>
              <a:pPr>
                <a:defRPr/>
              </a:pPr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95814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grada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sl-SI" noProof="0" smtClean="0"/>
          </a:p>
        </p:txBody>
      </p:sp>
      <p:sp>
        <p:nvSpPr>
          <p:cNvPr id="4" name="Ograda besedil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grad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F3986-F8DF-491D-8637-A51A6E84F4E2}" type="datetime1">
              <a:rPr lang="sl-SI"/>
              <a:pPr>
                <a:defRPr/>
              </a:pPr>
              <a:t>10.12.2012</a:t>
            </a:fld>
            <a:endParaRPr lang="sl-SI"/>
          </a:p>
        </p:txBody>
      </p:sp>
      <p:sp>
        <p:nvSpPr>
          <p:cNvPr id="6" name="Ograd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Nova Gorica, 15. marec 2012</a:t>
            </a:r>
            <a:endParaRPr lang="sl-SI"/>
          </a:p>
        </p:txBody>
      </p:sp>
      <p:sp>
        <p:nvSpPr>
          <p:cNvPr id="7" name="Ograd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C711A-81CE-4D23-979C-F867986AF117}" type="slidenum">
              <a:rPr lang="sl-SI"/>
              <a:pPr>
                <a:defRPr/>
              </a:pPr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94266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grada navpičnega besedil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grad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67E58E-7C70-4174-8429-421E1441B64A}" type="datetime1">
              <a:rPr lang="sl-SI"/>
              <a:pPr>
                <a:defRPr/>
              </a:pPr>
              <a:t>10.12.2012</a:t>
            </a:fld>
            <a:endParaRPr lang="sl-SI"/>
          </a:p>
        </p:txBody>
      </p:sp>
      <p:sp>
        <p:nvSpPr>
          <p:cNvPr id="5" name="Ograd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Nova Gorica, 15. marec 2012</a:t>
            </a:r>
            <a:endParaRPr lang="sl-SI"/>
          </a:p>
        </p:txBody>
      </p:sp>
      <p:sp>
        <p:nvSpPr>
          <p:cNvPr id="6" name="Ograd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525BFA-6F18-46B1-A6CF-DB31E1F79758}" type="slidenum">
              <a:rPr lang="sl-SI"/>
              <a:pPr>
                <a:defRPr/>
              </a:pPr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890607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grada navpičnega besedil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grad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E9F608-A8F6-4C74-A990-6E683226E17F}" type="datetime1">
              <a:rPr lang="sl-SI"/>
              <a:pPr>
                <a:defRPr/>
              </a:pPr>
              <a:t>10.12.2012</a:t>
            </a:fld>
            <a:endParaRPr lang="sl-SI"/>
          </a:p>
        </p:txBody>
      </p:sp>
      <p:sp>
        <p:nvSpPr>
          <p:cNvPr id="5" name="Ograd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Nova Gorica, 15. marec 2012</a:t>
            </a:r>
            <a:endParaRPr lang="sl-SI"/>
          </a:p>
        </p:txBody>
      </p:sp>
      <p:sp>
        <p:nvSpPr>
          <p:cNvPr id="6" name="Ograd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16DFF6-4EA6-4263-8E19-5DFDD6C6CC21}" type="slidenum">
              <a:rPr lang="sl-SI"/>
              <a:pPr>
                <a:defRPr/>
              </a:pPr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1270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395536" y="1133872"/>
            <a:ext cx="6059016" cy="1143000"/>
          </a:xfrm>
        </p:spPr>
        <p:txBody>
          <a:bodyPr>
            <a:normAutofit/>
          </a:bodyPr>
          <a:lstStyle>
            <a:lvl1pPr>
              <a:defRPr sz="3600">
                <a:solidFill>
                  <a:srgbClr val="FF9900"/>
                </a:solidFill>
              </a:defRPr>
            </a:lvl1pPr>
          </a:lstStyle>
          <a:p>
            <a:r>
              <a:rPr lang="sl-SI" smtClean="0"/>
              <a:t>Uredite slog naslova matrice</a:t>
            </a:r>
            <a:endParaRPr lang="en-US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3960440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/>
          </a:p>
        </p:txBody>
      </p:sp>
      <p:sp>
        <p:nvSpPr>
          <p:cNvPr id="4" name="Ograda datuma 3"/>
          <p:cNvSpPr>
            <a:spLocks noGrp="1"/>
          </p:cNvSpPr>
          <p:nvPr>
            <p:ph type="dt" sz="half" idx="10"/>
          </p:nvPr>
        </p:nvSpPr>
        <p:spPr>
          <a:xfrm>
            <a:off x="457200" y="6520259"/>
            <a:ext cx="2133600" cy="365125"/>
          </a:xfrm>
        </p:spPr>
        <p:txBody>
          <a:bodyPr/>
          <a:lstStyle/>
          <a:p>
            <a:fld id="{835ECD84-5749-4C7C-8CA7-AC7524C7A33D}" type="datetimeFigureOut">
              <a:rPr lang="en-US" smtClean="0"/>
              <a:pPr/>
              <a:t>12/10/2012</a:t>
            </a:fld>
            <a:endParaRPr lang="en-US"/>
          </a:p>
        </p:txBody>
      </p:sp>
      <p:sp>
        <p:nvSpPr>
          <p:cNvPr id="5" name="Ograda noge 4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Ograda številke diapozitiva 5"/>
          <p:cNvSpPr>
            <a:spLocks noGrp="1"/>
          </p:cNvSpPr>
          <p:nvPr>
            <p:ph type="sldNum" sz="quarter" idx="12"/>
          </p:nvPr>
        </p:nvSpPr>
        <p:spPr>
          <a:xfrm>
            <a:off x="6614864" y="6520259"/>
            <a:ext cx="2133600" cy="365125"/>
          </a:xfrm>
        </p:spPr>
        <p:txBody>
          <a:bodyPr/>
          <a:lstStyle/>
          <a:p>
            <a:fld id="{6FDD1F23-4DDF-4F60-9505-C4ADA6FE6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12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 in vsebina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1"/>
          <p:cNvSpPr>
            <a:spLocks noGrp="1"/>
          </p:cNvSpPr>
          <p:nvPr>
            <p:ph type="title"/>
          </p:nvPr>
        </p:nvSpPr>
        <p:spPr>
          <a:xfrm>
            <a:off x="395536" y="1133872"/>
            <a:ext cx="6059016" cy="1143000"/>
          </a:xfrm>
        </p:spPr>
        <p:txBody>
          <a:bodyPr>
            <a:normAutofit/>
          </a:bodyPr>
          <a:lstStyle>
            <a:lvl1pPr>
              <a:defRPr sz="3600">
                <a:solidFill>
                  <a:srgbClr val="FF9900"/>
                </a:solidFill>
              </a:defRPr>
            </a:lvl1pPr>
          </a:lstStyle>
          <a:p>
            <a:r>
              <a:rPr lang="sl-SI" smtClean="0"/>
              <a:t>Uredite slog naslova matrice</a:t>
            </a:r>
            <a:endParaRPr lang="en-US"/>
          </a:p>
        </p:txBody>
      </p:sp>
      <p:sp>
        <p:nvSpPr>
          <p:cNvPr id="8" name="Ograda vsebine 2"/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3960440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/>
          </a:p>
        </p:txBody>
      </p:sp>
      <p:sp>
        <p:nvSpPr>
          <p:cNvPr id="9" name="Ograda datuma 3"/>
          <p:cNvSpPr>
            <a:spLocks noGrp="1"/>
          </p:cNvSpPr>
          <p:nvPr>
            <p:ph type="dt" sz="half" idx="10"/>
          </p:nvPr>
        </p:nvSpPr>
        <p:spPr>
          <a:xfrm>
            <a:off x="457200" y="6520259"/>
            <a:ext cx="2133600" cy="365125"/>
          </a:xfrm>
        </p:spPr>
        <p:txBody>
          <a:bodyPr/>
          <a:lstStyle/>
          <a:p>
            <a:fld id="{835ECD84-5749-4C7C-8CA7-AC7524C7A33D}" type="datetimeFigureOut">
              <a:rPr lang="en-US" smtClean="0"/>
              <a:pPr/>
              <a:t>12/10/2012</a:t>
            </a:fld>
            <a:endParaRPr lang="en-US"/>
          </a:p>
        </p:txBody>
      </p:sp>
      <p:sp>
        <p:nvSpPr>
          <p:cNvPr id="10" name="Ograda noge 4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Ograda številke diapozitiva 5"/>
          <p:cNvSpPr>
            <a:spLocks noGrp="1"/>
          </p:cNvSpPr>
          <p:nvPr>
            <p:ph type="sldNum" sz="quarter" idx="12"/>
          </p:nvPr>
        </p:nvSpPr>
        <p:spPr>
          <a:xfrm>
            <a:off x="6614864" y="6520259"/>
            <a:ext cx="2133600" cy="365125"/>
          </a:xfrm>
        </p:spPr>
        <p:txBody>
          <a:bodyPr/>
          <a:lstStyle/>
          <a:p>
            <a:fld id="{6FDD1F23-4DDF-4F60-9505-C4ADA6FE6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54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5085184"/>
            <a:ext cx="7772400" cy="1152128"/>
          </a:xfrm>
        </p:spPr>
        <p:txBody>
          <a:bodyPr anchor="t">
            <a:normAutofit/>
          </a:bodyPr>
          <a:lstStyle>
            <a:lvl1pPr algn="l">
              <a:defRPr sz="3600" b="1" cap="all">
                <a:solidFill>
                  <a:srgbClr val="FF9900"/>
                </a:solidFill>
              </a:defRPr>
            </a:lvl1pPr>
          </a:lstStyle>
          <a:p>
            <a:r>
              <a:rPr lang="sl-SI" dirty="0" smtClean="0"/>
              <a:t>Uredite slog naslova matrice</a:t>
            </a:r>
            <a:endParaRPr lang="en-US" dirty="0"/>
          </a:p>
        </p:txBody>
      </p:sp>
      <p:sp>
        <p:nvSpPr>
          <p:cNvPr id="3" name="Ograda besedila 2"/>
          <p:cNvSpPr>
            <a:spLocks noGrp="1"/>
          </p:cNvSpPr>
          <p:nvPr>
            <p:ph type="body" idx="1"/>
          </p:nvPr>
        </p:nvSpPr>
        <p:spPr>
          <a:xfrm>
            <a:off x="722313" y="3789040"/>
            <a:ext cx="7772400" cy="108619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grada datuma 3"/>
          <p:cNvSpPr>
            <a:spLocks noGrp="1"/>
          </p:cNvSpPr>
          <p:nvPr>
            <p:ph type="dt" sz="half" idx="10"/>
          </p:nvPr>
        </p:nvSpPr>
        <p:spPr>
          <a:xfrm>
            <a:off x="457200" y="6520259"/>
            <a:ext cx="2133600" cy="365125"/>
          </a:xfrm>
        </p:spPr>
        <p:txBody>
          <a:bodyPr/>
          <a:lstStyle/>
          <a:p>
            <a:fld id="{835ECD84-5749-4C7C-8CA7-AC7524C7A33D}" type="datetimeFigureOut">
              <a:rPr lang="en-US" smtClean="0"/>
              <a:pPr/>
              <a:t>12/10/2012</a:t>
            </a:fld>
            <a:endParaRPr lang="en-US"/>
          </a:p>
        </p:txBody>
      </p:sp>
      <p:sp>
        <p:nvSpPr>
          <p:cNvPr id="5" name="Ograda noge 4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Ograda številke diapozitiva 5"/>
          <p:cNvSpPr>
            <a:spLocks noGrp="1"/>
          </p:cNvSpPr>
          <p:nvPr>
            <p:ph type="sldNum" sz="quarter" idx="12"/>
          </p:nvPr>
        </p:nvSpPr>
        <p:spPr>
          <a:xfrm>
            <a:off x="6553200" y="6520259"/>
            <a:ext cx="2133600" cy="365125"/>
          </a:xfrm>
        </p:spPr>
        <p:txBody>
          <a:bodyPr/>
          <a:lstStyle/>
          <a:p>
            <a:fld id="{6FDD1F23-4DDF-4F60-9505-C4ADA6FE6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81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e vsebini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grada vsebine 2"/>
          <p:cNvSpPr>
            <a:spLocks noGrp="1"/>
          </p:cNvSpPr>
          <p:nvPr>
            <p:ph sz="half" idx="1"/>
          </p:nvPr>
        </p:nvSpPr>
        <p:spPr>
          <a:xfrm>
            <a:off x="457200" y="2564904"/>
            <a:ext cx="4038600" cy="37251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/>
          </a:p>
        </p:txBody>
      </p:sp>
      <p:sp>
        <p:nvSpPr>
          <p:cNvPr id="4" name="Ograda vsebine 3"/>
          <p:cNvSpPr>
            <a:spLocks noGrp="1"/>
          </p:cNvSpPr>
          <p:nvPr>
            <p:ph sz="half" idx="2"/>
          </p:nvPr>
        </p:nvSpPr>
        <p:spPr>
          <a:xfrm>
            <a:off x="4648200" y="2564904"/>
            <a:ext cx="4038600" cy="37251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l-SI" dirty="0" smtClean="0"/>
              <a:t>Uredite sloge besedila matrice</a:t>
            </a:r>
          </a:p>
          <a:p>
            <a:pPr lvl="1"/>
            <a:r>
              <a:rPr lang="sl-SI" dirty="0" smtClean="0"/>
              <a:t>Druga raven</a:t>
            </a:r>
          </a:p>
          <a:p>
            <a:pPr lvl="2"/>
            <a:r>
              <a:rPr lang="sl-SI" dirty="0" smtClean="0"/>
              <a:t>Tretja raven</a:t>
            </a:r>
          </a:p>
          <a:p>
            <a:pPr lvl="3"/>
            <a:r>
              <a:rPr lang="sl-SI" dirty="0" smtClean="0"/>
              <a:t>Četrta raven</a:t>
            </a:r>
          </a:p>
          <a:p>
            <a:pPr lvl="4"/>
            <a:r>
              <a:rPr lang="sl-SI" dirty="0" smtClean="0"/>
              <a:t>Peta raven</a:t>
            </a:r>
            <a:endParaRPr lang="en-US" dirty="0"/>
          </a:p>
        </p:txBody>
      </p:sp>
      <p:sp>
        <p:nvSpPr>
          <p:cNvPr id="5" name="Ograda datuma 4"/>
          <p:cNvSpPr>
            <a:spLocks noGrp="1"/>
          </p:cNvSpPr>
          <p:nvPr>
            <p:ph type="dt" sz="half" idx="10"/>
          </p:nvPr>
        </p:nvSpPr>
        <p:spPr>
          <a:xfrm>
            <a:off x="457200" y="6520259"/>
            <a:ext cx="2133600" cy="365125"/>
          </a:xfrm>
        </p:spPr>
        <p:txBody>
          <a:bodyPr/>
          <a:lstStyle/>
          <a:p>
            <a:fld id="{835ECD84-5749-4C7C-8CA7-AC7524C7A33D}" type="datetimeFigureOut">
              <a:rPr lang="en-US" smtClean="0"/>
              <a:pPr/>
              <a:t>12/10/2012</a:t>
            </a:fld>
            <a:endParaRPr lang="en-US"/>
          </a:p>
        </p:txBody>
      </p:sp>
      <p:sp>
        <p:nvSpPr>
          <p:cNvPr id="6" name="Ograda noge 5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Ograda številke diapozitiva 6"/>
          <p:cNvSpPr>
            <a:spLocks noGrp="1"/>
          </p:cNvSpPr>
          <p:nvPr>
            <p:ph type="sldNum" sz="quarter" idx="12"/>
          </p:nvPr>
        </p:nvSpPr>
        <p:spPr>
          <a:xfrm>
            <a:off x="6553200" y="6520259"/>
            <a:ext cx="2133600" cy="365125"/>
          </a:xfrm>
        </p:spPr>
        <p:txBody>
          <a:bodyPr/>
          <a:lstStyle/>
          <a:p>
            <a:fld id="{6FDD1F23-4DDF-4F60-9505-C4ADA6FE69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Naslov 1"/>
          <p:cNvSpPr>
            <a:spLocks noGrp="1"/>
          </p:cNvSpPr>
          <p:nvPr>
            <p:ph type="title"/>
          </p:nvPr>
        </p:nvSpPr>
        <p:spPr>
          <a:xfrm>
            <a:off x="395536" y="1133872"/>
            <a:ext cx="6059016" cy="1143000"/>
          </a:xfrm>
        </p:spPr>
        <p:txBody>
          <a:bodyPr>
            <a:normAutofit/>
          </a:bodyPr>
          <a:lstStyle>
            <a:lvl1pPr>
              <a:defRPr sz="3600">
                <a:solidFill>
                  <a:srgbClr val="FF9900"/>
                </a:solidFill>
              </a:defRPr>
            </a:lvl1pPr>
          </a:lstStyle>
          <a:p>
            <a:r>
              <a:rPr lang="sl-SI" smtClean="0"/>
              <a:t>Uredite slog naslova matrice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83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/>
          </a:p>
        </p:txBody>
      </p:sp>
      <p:sp>
        <p:nvSpPr>
          <p:cNvPr id="3" name="Ograda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CD84-5749-4C7C-8CA7-AC7524C7A33D}" type="datetimeFigureOut">
              <a:rPr lang="en-US" smtClean="0"/>
              <a:pPr/>
              <a:t>12/10/2012</a:t>
            </a:fld>
            <a:endParaRPr lang="en-US"/>
          </a:p>
        </p:txBody>
      </p:sp>
      <p:sp>
        <p:nvSpPr>
          <p:cNvPr id="4" name="Ograda no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grad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1F23-4DDF-4F60-9505-C4ADA6FE6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29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207FCD-079F-4D49-95AE-9F464CA53E07}" type="datetime1">
              <a:rPr lang="sl-SI"/>
              <a:pPr>
                <a:defRPr/>
              </a:pPr>
              <a:t>10.12.2012</a:t>
            </a:fld>
            <a:endParaRPr lang="sl-SI"/>
          </a:p>
        </p:txBody>
      </p:sp>
      <p:sp>
        <p:nvSpPr>
          <p:cNvPr id="3" name="Ograd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Nova Gorica, 15. marec 2012</a:t>
            </a:r>
            <a:endParaRPr lang="sl-SI"/>
          </a:p>
        </p:txBody>
      </p:sp>
      <p:sp>
        <p:nvSpPr>
          <p:cNvPr id="4" name="Ograd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08F26F-5210-4656-9509-89D0DD41757A}" type="slidenum">
              <a:rPr lang="sl-SI"/>
              <a:pPr>
                <a:defRPr/>
              </a:pPr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69940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Uredite slog podnaslova matrice</a:t>
            </a:r>
            <a:endParaRPr lang="sl-SI"/>
          </a:p>
        </p:txBody>
      </p:sp>
      <p:sp>
        <p:nvSpPr>
          <p:cNvPr id="4" name="Ograd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l-SI"/>
              <a:t>Seja Strokovnega sveta Zavoda</a:t>
            </a:r>
          </a:p>
        </p:txBody>
      </p:sp>
      <p:sp>
        <p:nvSpPr>
          <p:cNvPr id="5" name="Ograd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l-SI"/>
              <a:t>Ljubljana</a:t>
            </a:r>
            <a:r>
              <a:rPr lang="pt-BR"/>
              <a:t>, </a:t>
            </a:r>
            <a:r>
              <a:rPr lang="sl-SI"/>
              <a:t>12</a:t>
            </a:r>
            <a:r>
              <a:rPr lang="pt-BR"/>
              <a:t>. </a:t>
            </a:r>
            <a:r>
              <a:rPr lang="sl-SI"/>
              <a:t>december </a:t>
            </a:r>
            <a:r>
              <a:rPr lang="pt-BR"/>
              <a:t>2012</a:t>
            </a:r>
            <a:endParaRPr lang="sl-SI"/>
          </a:p>
        </p:txBody>
      </p:sp>
      <p:sp>
        <p:nvSpPr>
          <p:cNvPr id="6" name="Ograd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6A1DA-DF9E-437B-A4AE-F30522088EF0}" type="slidenum">
              <a:rPr lang="sl-SI"/>
              <a:pPr>
                <a:defRPr/>
              </a:pPr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9711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grad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grad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B4536-11CC-433C-B382-21915FBC2081}" type="datetime1">
              <a:rPr lang="sl-SI"/>
              <a:pPr>
                <a:defRPr/>
              </a:pPr>
              <a:t>10.12.2012</a:t>
            </a:fld>
            <a:endParaRPr lang="sl-SI"/>
          </a:p>
        </p:txBody>
      </p:sp>
      <p:sp>
        <p:nvSpPr>
          <p:cNvPr id="5" name="Ograd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Nova Gorica, 15. marec 2012</a:t>
            </a:r>
            <a:endParaRPr lang="sl-SI"/>
          </a:p>
        </p:txBody>
      </p:sp>
      <p:sp>
        <p:nvSpPr>
          <p:cNvPr id="6" name="Ograd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EEF9A-F602-477B-B9CB-38E04DB7E3F8}" type="slidenum">
              <a:rPr lang="sl-SI"/>
              <a:pPr>
                <a:defRPr/>
              </a:pPr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612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naslova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mtClean="0"/>
              <a:t>Uredite slog naslova matrice</a:t>
            </a:r>
            <a:endParaRPr lang="en-US"/>
          </a:p>
        </p:txBody>
      </p:sp>
      <p:sp>
        <p:nvSpPr>
          <p:cNvPr id="3" name="Ograda besedila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/>
          </a:p>
        </p:txBody>
      </p:sp>
      <p:sp>
        <p:nvSpPr>
          <p:cNvPr id="4" name="Ograda datum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ECD84-5749-4C7C-8CA7-AC7524C7A33D}" type="datetimeFigureOut">
              <a:rPr lang="en-US" smtClean="0"/>
              <a:pPr/>
              <a:t>12/10/2012</a:t>
            </a:fld>
            <a:endParaRPr lang="en-US"/>
          </a:p>
        </p:txBody>
      </p:sp>
      <p:sp>
        <p:nvSpPr>
          <p:cNvPr id="5" name="Ograda no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Ograda številke diapoz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D1F23-4DDF-4F60-9505-C4ADA6FE6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9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4" r:id="rId6"/>
    <p:sldLayoutId id="2147483662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Ograda naslova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l-SI" smtClean="0"/>
              <a:t>Uredite slog naslova matrice</a:t>
            </a:r>
          </a:p>
        </p:txBody>
      </p:sp>
      <p:sp>
        <p:nvSpPr>
          <p:cNvPr id="1027" name="Ograda besedila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</a:p>
        </p:txBody>
      </p:sp>
      <p:sp>
        <p:nvSpPr>
          <p:cNvPr id="4" name="Ograda datum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8108B8-8269-45B1-BE4F-F5949056F007}" type="datetime1">
              <a:rPr lang="sl-SI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10.12.2012</a:t>
            </a:fld>
            <a:endParaRPr lang="sl-SI"/>
          </a:p>
        </p:txBody>
      </p:sp>
      <p:sp>
        <p:nvSpPr>
          <p:cNvPr id="5" name="Ograda no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/>
              <a:t>Nova Gorica, 15. marec 2012</a:t>
            </a:r>
            <a:endParaRPr lang="sl-SI"/>
          </a:p>
        </p:txBody>
      </p:sp>
      <p:sp>
        <p:nvSpPr>
          <p:cNvPr id="6" name="Ograda številke diapoz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7A32027-6EE1-4C82-BB06-1C7884194904}" type="slidenum">
              <a:rPr lang="sl-SI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1590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8.wmf"/><Relationship Id="rId11" Type="http://schemas.openxmlformats.org/officeDocument/2006/relationships/image" Target="../media/image31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30.wmf"/><Relationship Id="rId4" Type="http://schemas.openxmlformats.org/officeDocument/2006/relationships/image" Target="../media/image6.jpeg"/><Relationship Id="rId9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jpe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4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6.png"/><Relationship Id="rId15" Type="http://schemas.openxmlformats.org/officeDocument/2006/relationships/image" Target="../media/image18.png"/><Relationship Id="rId10" Type="http://schemas.openxmlformats.org/officeDocument/2006/relationships/image" Target="../media/image13.wmf"/><Relationship Id="rId4" Type="http://schemas.openxmlformats.org/officeDocument/2006/relationships/image" Target="../media/image6.jpe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12"/>
          <p:cNvSpPr>
            <a:spLocks noChangeArrowheads="1"/>
          </p:cNvSpPr>
          <p:nvPr/>
        </p:nvSpPr>
        <p:spPr bwMode="auto">
          <a:xfrm>
            <a:off x="11113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sl-SI"/>
          </a:p>
        </p:txBody>
      </p:sp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l-SI" dirty="0"/>
              <a:t>Z </a:t>
            </a:r>
            <a:r>
              <a:rPr lang="sl-SI" dirty="0" smtClean="0"/>
              <a:t>INOVATIVNIMI SIMULACIJAMI K NOVIM MATERIALOM IN PROCESOM</a:t>
            </a:r>
            <a:endParaRPr lang="sl-SI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539552" y="5805264"/>
            <a:ext cx="8136904" cy="553616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pl-PL" sz="1600" dirty="0">
                <a:solidFill>
                  <a:prstClr val="black">
                    <a:tint val="75000"/>
                  </a:prstClr>
                </a:solidFill>
              </a:rPr>
              <a:t>NAPREDNE TEHNOLOGIJE ZA NOVE TRGE</a:t>
            </a:r>
            <a:r>
              <a:rPr lang="sl-SI" sz="1600" dirty="0" smtClean="0">
                <a:solidFill>
                  <a:prstClr val="black">
                    <a:tint val="75000"/>
                  </a:prstClr>
                </a:solidFill>
              </a:rPr>
              <a:t> </a:t>
            </a:r>
          </a:p>
          <a:p>
            <a:pPr lvl="0"/>
            <a:r>
              <a:rPr lang="sl-SI" sz="1600" dirty="0" smtClean="0">
                <a:solidFill>
                  <a:prstClr val="black">
                    <a:tint val="75000"/>
                  </a:prstClr>
                </a:solidFill>
              </a:rPr>
              <a:t>Primorski tehnološki park, 11.12.2012</a:t>
            </a: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86889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ka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sz="2400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(Umetna) nevronska mreža je naprava za obdelavo informacij, ki deluje po vzoru človeških možganov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sz="2400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Poznamo različne vrste nevronskih mrež za reševanje različnih problemov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2400" b="1" dirty="0" err="1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Feedforward</a:t>
            </a:r>
            <a:r>
              <a:rPr lang="en-US" sz="2400" b="1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with </a:t>
            </a:r>
            <a:r>
              <a:rPr lang="en-US" sz="2400" b="1" dirty="0" err="1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backpropagation</a:t>
            </a:r>
            <a:endParaRPr lang="en-US" sz="2400" b="1" dirty="0" smtClean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2400" b="1" dirty="0" err="1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Multy</a:t>
            </a:r>
            <a:r>
              <a:rPr lang="en-US" sz="2400" b="1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-layer neural network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2400" b="1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Error correction learning </a:t>
            </a:r>
            <a:endParaRPr lang="en-US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MODELIRANJE NA PODLAGI UMETNE INTELIGENCE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  <p:graphicFrame>
        <p:nvGraphicFramePr>
          <p:cNvPr id="3" name="Predm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785970"/>
              </p:ext>
            </p:extLst>
          </p:nvPr>
        </p:nvGraphicFramePr>
        <p:xfrm>
          <a:off x="4899917" y="5733256"/>
          <a:ext cx="212090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Equation" r:id="rId5" imgW="1193800" imgH="444500" progId="Equation.DSMT4">
                  <p:embed/>
                </p:oleObj>
              </mc:Choice>
              <mc:Fallback>
                <p:oleObj name="Equation" r:id="rId5" imgW="1193800" imgH="444500" progId="Equation.DSMT4">
                  <p:embed/>
                  <p:pic>
                    <p:nvPicPr>
                      <p:cNvPr id="0" name="Predme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9917" y="5733256"/>
                        <a:ext cx="2120900" cy="78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Predm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327350"/>
              </p:ext>
            </p:extLst>
          </p:nvPr>
        </p:nvGraphicFramePr>
        <p:xfrm>
          <a:off x="7451030" y="5852319"/>
          <a:ext cx="1441450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Equation" r:id="rId7" imgW="736600" imgH="279400" progId="Equation.DSMT4">
                  <p:embed/>
                </p:oleObj>
              </mc:Choice>
              <mc:Fallback>
                <p:oleObj name="Equation" r:id="rId7" imgW="736600" imgH="279400" progId="Equation.DSMT4">
                  <p:embed/>
                  <p:pic>
                    <p:nvPicPr>
                      <p:cNvPr id="0" name="Predme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030" y="5852319"/>
                        <a:ext cx="1441450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Predm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473484"/>
              </p:ext>
            </p:extLst>
          </p:nvPr>
        </p:nvGraphicFramePr>
        <p:xfrm>
          <a:off x="5077693" y="3429537"/>
          <a:ext cx="4462859" cy="2519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Picture" r:id="rId9" imgW="6072164" imgH="3446116" progId="Word.Picture.8">
                  <p:embed/>
                </p:oleObj>
              </mc:Choice>
              <mc:Fallback>
                <p:oleObj name="Picture" r:id="rId9" imgW="6072164" imgH="3446116" progId="Word.Picture.8">
                  <p:embed/>
                  <p:pic>
                    <p:nvPicPr>
                      <p:cNvPr id="0" name="Predme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7693" y="3429537"/>
                        <a:ext cx="4462859" cy="25197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2" name="Picture 8" descr="C:\Users\Tadej\Dropbox\igor_tadej\PhD\Pictures\One_HLayer_nn_Layer_backpropagati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869160"/>
            <a:ext cx="2926405" cy="15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35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MODELIRANJE NA PODLAGI UMETNE INTELIGENCE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Ograda vsebine 2"/>
          <p:cNvSpPr>
            <a:spLocks noGrp="1"/>
          </p:cNvSpPr>
          <p:nvPr>
            <p:ph idx="1"/>
          </p:nvPr>
        </p:nvSpPr>
        <p:spPr>
          <a:xfrm>
            <a:off x="524197" y="2957860"/>
            <a:ext cx="3322638" cy="2520950"/>
          </a:xfrm>
        </p:spPr>
        <p:txBody>
          <a:bodyPr/>
          <a:lstStyle/>
          <a:p>
            <a:r>
              <a:rPr lang="sl-SI" sz="2000" dirty="0" smtClean="0"/>
              <a:t>Podatki za trening se preberejo iz datoteke</a:t>
            </a:r>
          </a:p>
          <a:p>
            <a:r>
              <a:rPr lang="sl-SI" sz="2000" dirty="0" smtClean="0"/>
              <a:t>Treniranje nevronske mreže s pomočjo podatkih</a:t>
            </a:r>
          </a:p>
          <a:p>
            <a:r>
              <a:rPr lang="sl-SI" sz="2000" dirty="0" smtClean="0"/>
              <a:t>Ocena napak na različnih točkah (trening, verifikacijskih)</a:t>
            </a:r>
          </a:p>
          <a:p>
            <a:endParaRPr lang="en-US" sz="2000" dirty="0" smtClean="0"/>
          </a:p>
        </p:txBody>
      </p:sp>
      <p:pic>
        <p:nvPicPr>
          <p:cNvPr id="11" name="Picture 7" descr="C:\COBIK\Documentation\Templates\Tadej_Design\NeuralNetwork\TrainingProcedure_S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160" y="2886422"/>
            <a:ext cx="5040312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9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MODELIRANJE NA PODLAGI UMETNE INTELIGENCE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9" name="Picture 10" descr="C:\COBIK\Documentation\Articcles\ANN_and_StoreData\Puicture\StoreSteelProcess2_s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276475"/>
            <a:ext cx="6478588" cy="357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oljeZBesedilom 10"/>
          <p:cNvSpPr txBox="1"/>
          <p:nvPr/>
        </p:nvSpPr>
        <p:spPr>
          <a:xfrm>
            <a:off x="6372225" y="4289425"/>
            <a:ext cx="2592388" cy="2308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sl-SI" dirty="0"/>
              <a:t>PROCESS PARAMETERS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sl-SI" dirty="0"/>
              <a:t>151</a:t>
            </a:r>
          </a:p>
          <a:p>
            <a:pPr>
              <a:defRPr/>
            </a:pPr>
            <a:r>
              <a:rPr lang="sl-SI" dirty="0"/>
              <a:t>MATERIAL PROPERTIES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sl-SI" dirty="0"/>
              <a:t>Raztezek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sl-SI" dirty="0"/>
              <a:t>Natezna trdnost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sl-SI" dirty="0"/>
              <a:t>Meja </a:t>
            </a:r>
            <a:r>
              <a:rPr lang="sl-SI" dirty="0" err="1"/>
              <a:t>tečenja</a:t>
            </a:r>
            <a:endParaRPr lang="sl-SI" dirty="0"/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sl-SI" dirty="0"/>
              <a:t>Trdota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sl-SI" dirty="0"/>
              <a:t>Skrček</a:t>
            </a:r>
          </a:p>
        </p:txBody>
      </p:sp>
      <p:pic>
        <p:nvPicPr>
          <p:cNvPr id="12" name="Picture 7" descr="C:\COBIK\Documentation\Reports\Prezentacija LSNM\Pictures\round stee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950" y="2286000"/>
            <a:ext cx="1811338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3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MODELIRANJE NA PODLAGI UMETNE INTELIGENCE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Ograda vsebine 2"/>
          <p:cNvSpPr txBox="1">
            <a:spLocks/>
          </p:cNvSpPr>
          <p:nvPr/>
        </p:nvSpPr>
        <p:spPr bwMode="auto">
          <a:xfrm>
            <a:off x="5351463" y="2559521"/>
            <a:ext cx="3541712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  <a:defRPr/>
            </a:pPr>
            <a:r>
              <a:rPr lang="sl-SI" sz="1800" dirty="0" smtClean="0"/>
              <a:t>Materialne lastnosti</a:t>
            </a:r>
            <a:endParaRPr lang="en-US" sz="1800" dirty="0" smtClean="0"/>
          </a:p>
          <a:p>
            <a:pPr marL="0" indent="0">
              <a:buFont typeface="Arial" charset="0"/>
              <a:buNone/>
              <a:defRPr/>
            </a:pPr>
            <a:endParaRPr lang="en-US" sz="1800" dirty="0" smtClean="0"/>
          </a:p>
          <a:p>
            <a:pPr>
              <a:defRPr/>
            </a:pPr>
            <a:r>
              <a:rPr lang="en-US" sz="1800" dirty="0" smtClean="0"/>
              <a:t>A (%)  –  </a:t>
            </a:r>
            <a:r>
              <a:rPr lang="sl-SI" sz="1800" dirty="0" smtClean="0"/>
              <a:t>Raztezek</a:t>
            </a:r>
            <a:endParaRPr lang="en-US" sz="1800" dirty="0" smtClean="0"/>
          </a:p>
          <a:p>
            <a:pPr>
              <a:defRPr/>
            </a:pPr>
            <a:r>
              <a:rPr lang="en-US" sz="1800" dirty="0" err="1" smtClean="0"/>
              <a:t>R</a:t>
            </a:r>
            <a:r>
              <a:rPr lang="en-US" sz="1200" dirty="0" err="1" smtClean="0"/>
              <a:t>m</a:t>
            </a:r>
            <a:r>
              <a:rPr lang="en-US" sz="1800" dirty="0" smtClean="0"/>
              <a:t> (N/mm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)  –  </a:t>
            </a:r>
            <a:r>
              <a:rPr lang="sl-SI" sz="1800" dirty="0" smtClean="0"/>
              <a:t>Natezna trdnost</a:t>
            </a:r>
            <a:endParaRPr lang="en-US" sz="1800" dirty="0" smtClean="0"/>
          </a:p>
          <a:p>
            <a:pPr>
              <a:defRPr/>
            </a:pPr>
            <a:r>
              <a:rPr lang="en-US" sz="1800" dirty="0" smtClean="0"/>
              <a:t>R</a:t>
            </a:r>
            <a:r>
              <a:rPr lang="en-US" sz="1200" dirty="0" smtClean="0"/>
              <a:t>p0,2</a:t>
            </a:r>
            <a:r>
              <a:rPr lang="en-US" sz="1800" dirty="0" smtClean="0"/>
              <a:t> (N/mm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)  –  </a:t>
            </a:r>
            <a:r>
              <a:rPr lang="sl-SI" sz="1800" dirty="0" smtClean="0"/>
              <a:t>Meja </a:t>
            </a:r>
            <a:r>
              <a:rPr lang="sl-SI" sz="1800" dirty="0" err="1" smtClean="0"/>
              <a:t>tečenja</a:t>
            </a:r>
            <a:r>
              <a:rPr lang="en-US" sz="1800" dirty="0" smtClean="0"/>
              <a:t> </a:t>
            </a:r>
          </a:p>
          <a:p>
            <a:pPr>
              <a:defRPr/>
            </a:pPr>
            <a:r>
              <a:rPr lang="en-US" sz="1800" dirty="0" smtClean="0"/>
              <a:t>HB  –  </a:t>
            </a:r>
            <a:r>
              <a:rPr lang="sl-SI" sz="1800" dirty="0" smtClean="0"/>
              <a:t>Trdota po valjanju</a:t>
            </a:r>
            <a:endParaRPr lang="en-US" sz="1800" dirty="0" smtClean="0"/>
          </a:p>
          <a:p>
            <a:pPr>
              <a:defRPr/>
            </a:pPr>
            <a:r>
              <a:rPr lang="en-US" sz="1800" dirty="0" smtClean="0"/>
              <a:t>Z (%)  –  </a:t>
            </a:r>
            <a:r>
              <a:rPr lang="sl-SI" sz="1800" dirty="0" smtClean="0"/>
              <a:t>Skrček</a:t>
            </a:r>
            <a:endParaRPr lang="en-US" sz="1800" dirty="0" smtClean="0"/>
          </a:p>
          <a:p>
            <a:pPr>
              <a:defRPr/>
            </a:pPr>
            <a:endParaRPr lang="en-US" sz="1600" dirty="0" smtClean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16" name="Picture 9" descr="C:\COBIK\Documentation\Templates\Tadej_Design\Parameters\Process_Parameters1_S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703983"/>
            <a:ext cx="5040313" cy="338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2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MODELIRANJE NA PODLAGI UMETNE INTELIGENCE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9" name="Picture 3" descr="1_Percentage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4473" y="2564904"/>
            <a:ext cx="3609975" cy="3025775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oljeZBesedilom 10"/>
          <p:cNvSpPr txBox="1"/>
          <p:nvPr/>
        </p:nvSpPr>
        <p:spPr>
          <a:xfrm>
            <a:off x="5067498" y="5782766"/>
            <a:ext cx="3463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sl-SI" dirty="0">
                <a:latin typeface="+mn-lt"/>
              </a:rPr>
              <a:t>Napake na 94 verifikacijskih točkah</a:t>
            </a:r>
            <a:endParaRPr lang="en-US" dirty="0">
              <a:latin typeface="+mn-lt"/>
            </a:endParaRPr>
          </a:p>
        </p:txBody>
      </p:sp>
      <p:graphicFrame>
        <p:nvGraphicFramePr>
          <p:cNvPr id="12" name="Ograda vsebine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9649481"/>
              </p:ext>
            </p:extLst>
          </p:nvPr>
        </p:nvGraphicFramePr>
        <p:xfrm>
          <a:off x="536773" y="2852241"/>
          <a:ext cx="4186238" cy="23780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63933"/>
                <a:gridCol w="1522305"/>
              </a:tblGrid>
              <a:tr h="39634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2000" dirty="0" smtClean="0"/>
                        <a:t>Max. napake na verifikacijskih točkah</a:t>
                      </a:r>
                    </a:p>
                  </a:txBody>
                  <a:tcPr marL="91428" marR="91428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96346">
                <a:tc>
                  <a:txBody>
                    <a:bodyPr/>
                    <a:lstStyle/>
                    <a:p>
                      <a:r>
                        <a:rPr lang="sl-SI" sz="2000" noProof="0" dirty="0" smtClean="0"/>
                        <a:t>Raztezek (A)</a:t>
                      </a:r>
                      <a:endParaRPr lang="en-US" sz="2000" noProof="0" dirty="0"/>
                    </a:p>
                  </a:txBody>
                  <a:tcPr marL="91428" marR="91428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/>
                        <a:t>0.6 %</a:t>
                      </a:r>
                      <a:endParaRPr lang="en-US" sz="1800" noProof="0"/>
                    </a:p>
                  </a:txBody>
                  <a:tcPr marL="91428" marR="91428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2000" noProof="0" dirty="0" smtClean="0"/>
                        <a:t>Natezna trdnost (</a:t>
                      </a:r>
                      <a:r>
                        <a:rPr lang="sl-SI" sz="2000" noProof="0" dirty="0" err="1" smtClean="0"/>
                        <a:t>Rm</a:t>
                      </a:r>
                      <a:r>
                        <a:rPr lang="sl-SI" sz="2000" noProof="0" dirty="0" smtClean="0"/>
                        <a:t>)</a:t>
                      </a:r>
                      <a:endParaRPr lang="en-US" sz="2000" noProof="0" dirty="0" smtClean="0"/>
                    </a:p>
                  </a:txBody>
                  <a:tcPr marL="91428" marR="91428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/>
                        <a:t>0.7 %</a:t>
                      </a:r>
                      <a:endParaRPr lang="en-US" sz="1800" noProof="0"/>
                    </a:p>
                  </a:txBody>
                  <a:tcPr marL="91428" marR="91428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2000" noProof="0" dirty="0" smtClean="0"/>
                        <a:t>Meja </a:t>
                      </a:r>
                      <a:r>
                        <a:rPr lang="sl-SI" sz="2000" noProof="0" dirty="0" err="1" smtClean="0"/>
                        <a:t>tečenja</a:t>
                      </a:r>
                      <a:r>
                        <a:rPr lang="sl-SI" sz="2000" noProof="0" dirty="0" smtClean="0"/>
                        <a:t> (</a:t>
                      </a:r>
                      <a:r>
                        <a:rPr lang="sl-SI" sz="2000" noProof="0" dirty="0" err="1" smtClean="0"/>
                        <a:t>Rp</a:t>
                      </a:r>
                      <a:r>
                        <a:rPr lang="sl-SI" sz="2000" noProof="0" dirty="0" smtClean="0"/>
                        <a:t>)</a:t>
                      </a:r>
                    </a:p>
                  </a:txBody>
                  <a:tcPr marL="91428" marR="91428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0.4 %</a:t>
                      </a:r>
                      <a:endParaRPr lang="en-US" sz="1800" noProof="0" dirty="0"/>
                    </a:p>
                  </a:txBody>
                  <a:tcPr marL="91428" marR="91428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2000" noProof="0" dirty="0" smtClean="0"/>
                        <a:t>Trdota (HB)</a:t>
                      </a:r>
                      <a:endParaRPr lang="en-US" sz="2000" noProof="0" dirty="0" smtClean="0"/>
                    </a:p>
                  </a:txBody>
                  <a:tcPr marL="91428" marR="91428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/>
                        <a:t>0.5 %</a:t>
                      </a:r>
                      <a:endParaRPr lang="en-US" sz="1800" noProof="0"/>
                    </a:p>
                  </a:txBody>
                  <a:tcPr marL="91428" marR="91428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2000" noProof="0" dirty="0" smtClean="0"/>
                        <a:t>Skrček (Z)</a:t>
                      </a:r>
                      <a:endParaRPr lang="en-US" sz="2000" noProof="0" dirty="0" smtClean="0"/>
                    </a:p>
                  </a:txBody>
                  <a:tcPr marL="91428" marR="91428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3.4 %</a:t>
                      </a:r>
                      <a:endParaRPr lang="en-US" sz="1800" noProof="0" dirty="0"/>
                    </a:p>
                  </a:txBody>
                  <a:tcPr marL="91428" marR="91428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37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MODELIRANJE NA PODLAGI UMETNE INTELIGENCE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9" name="Picture 8" descr="C:\COBIK\Documentation\Articcles\ANN_and_StoreData\Puicture\PointsOnLine\10_Hardness(C)_la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25" y="2205038"/>
            <a:ext cx="3600450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oljeZBesedilom 1"/>
          <p:cNvSpPr txBox="1">
            <a:spLocks noChangeArrowheads="1"/>
          </p:cNvSpPr>
          <p:nvPr/>
        </p:nvSpPr>
        <p:spPr bwMode="auto">
          <a:xfrm>
            <a:off x="179388" y="2205038"/>
            <a:ext cx="48244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sl-SI" dirty="0"/>
              <a:t>Sprememba enega procesnega parametra od minimalne do maksimalne vrednosti, medtem ko so ostali parametri nespremenjeni </a:t>
            </a:r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12" name="Picture 10" descr="C:\COBIK\Documentation\Articcles\ANN_and_StoreData\Puicture\Nearest Points\A_EuclideanMinDistanc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3405188"/>
            <a:ext cx="3600450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PoljeZBesedilom 2"/>
          <p:cNvSpPr txBox="1">
            <a:spLocks noChangeArrowheads="1"/>
          </p:cNvSpPr>
          <p:nvPr/>
        </p:nvSpPr>
        <p:spPr bwMode="auto">
          <a:xfrm>
            <a:off x="4370388" y="5867400"/>
            <a:ext cx="43322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sl-SI"/>
              <a:t>Utežene Evklidske razdalje med točkami za trening</a:t>
            </a:r>
            <a:endParaRPr lang="en-US"/>
          </a:p>
        </p:txBody>
      </p:sp>
      <p:sp>
        <p:nvSpPr>
          <p:cNvPr id="17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16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MODELIRANJE NA PODLAGI UMETNE INTELIGENCE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9" name="Picture 6" descr="C:\COBIK\Documentation\Articcles\IMT Conference\Pictures\Sensitivity_Hardnes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5038"/>
            <a:ext cx="82296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MODELIRANJE NA PODLAGI UMETNE INTELIGENCE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9" name="Picture 6" descr="C:\COBIK\Documentation\Articcles\IMT Conference\Pictures\Sensitiv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133600"/>
            <a:ext cx="8229600" cy="425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79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OPTIMIZACIJSKO OKOLJE</a:t>
            </a:r>
          </a:p>
        </p:txBody>
      </p:sp>
      <p:sp>
        <p:nvSpPr>
          <p:cNvPr id="13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  <p:pic>
        <p:nvPicPr>
          <p:cNvPr id="4099" name="Picture 3" descr="C:\COBIK\Documentation\Templates\Tadej_Design\Optimization\Optimization_Shell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329407"/>
            <a:ext cx="4176464" cy="404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3"/>
          <p:cNvSpPr txBox="1"/>
          <p:nvPr/>
        </p:nvSpPr>
        <p:spPr>
          <a:xfrm>
            <a:off x="605798" y="2211355"/>
            <a:ext cx="38164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400" dirty="0" smtClean="0"/>
              <a:t>Kakšna je karakteristika izdelka pri danih procesnih parametrih?</a:t>
            </a:r>
          </a:p>
          <a:p>
            <a:endParaRPr lang="sl-SI" sz="2400" dirty="0"/>
          </a:p>
          <a:p>
            <a:r>
              <a:rPr lang="sl-SI" sz="2400" dirty="0" smtClean="0"/>
              <a:t>Kakšne procesne parametre moramo uporabiti za želeno karakteristiko izdelka?</a:t>
            </a:r>
            <a:endParaRPr lang="sl-SI" sz="2400" dirty="0"/>
          </a:p>
        </p:txBody>
      </p:sp>
    </p:spTree>
    <p:extLst>
      <p:ext uri="{BB962C8B-B14F-4D97-AF65-F5344CB8AC3E}">
        <p14:creationId xmlns:p14="http://schemas.microsoft.com/office/powerpoint/2010/main" val="262589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Okoli  70 procentov vseh tehničnih inovacij </a:t>
            </a:r>
            <a:r>
              <a:rPr lang="sl-SI" sz="2400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je </a:t>
            </a: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neposredno ali posredno odvisno od lastnosti vgrajenega ali uporabljenega materiala</a:t>
            </a:r>
            <a:r>
              <a:rPr lang="sl-SI" sz="2400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sl-SI" sz="1000" dirty="0" smtClean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Inovacije s pomočjo materialov je praktično mogoče uporabiti v vseh tehnoloških sektorjih in branžnih industrijah</a:t>
            </a:r>
            <a:r>
              <a:rPr lang="sl-SI" sz="2400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sl-SI" sz="1000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Inovacije v materialih imajo potencial zmanjšanja onesnaževanja okolja, znižanja uporabe energije, shranjevanja virov, narediti mobilnost manj nevarno in izboljšati naše življenje.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sl-SI" sz="2000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POSKUSI Z NANOSTRUKTURIRANIMI JEKLI IN ALUMINIJEVIMI ZLITINAMI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55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Naslov 1"/>
          <p:cNvSpPr>
            <a:spLocks noGrp="1"/>
          </p:cNvSpPr>
          <p:nvPr>
            <p:ph type="ctrTitle"/>
          </p:nvPr>
        </p:nvSpPr>
        <p:spPr>
          <a:xfrm>
            <a:off x="395288" y="1196975"/>
            <a:ext cx="5905500" cy="866775"/>
          </a:xfrm>
        </p:spPr>
        <p:txBody>
          <a:bodyPr/>
          <a:lstStyle/>
          <a:p>
            <a:pPr eaLnBrk="1" hangingPunct="1"/>
            <a:r>
              <a:rPr lang="sl-SI" sz="2400" b="1" dirty="0" smtClean="0">
                <a:solidFill>
                  <a:srgbClr val="FF9900"/>
                </a:solidFill>
                <a:ea typeface="ＭＳ Ｐゴシック" pitchFamily="34" charset="-128"/>
              </a:rPr>
              <a:t/>
            </a:r>
            <a:br>
              <a:rPr lang="sl-SI" sz="2400" b="1" dirty="0" smtClean="0">
                <a:solidFill>
                  <a:srgbClr val="FF9900"/>
                </a:solidFill>
                <a:ea typeface="ＭＳ Ｐゴシック" pitchFamily="34" charset="-128"/>
              </a:rPr>
            </a:br>
            <a:r>
              <a:rPr lang="sl-SI" sz="2400" b="1" dirty="0" smtClean="0">
                <a:solidFill>
                  <a:srgbClr val="FF9900"/>
                </a:solidFill>
                <a:ea typeface="ＭＳ Ｐゴシック" pitchFamily="34" charset="-128"/>
              </a:rPr>
              <a:t/>
            </a:r>
            <a:br>
              <a:rPr lang="sl-SI" sz="2400" b="1" dirty="0" smtClean="0">
                <a:solidFill>
                  <a:srgbClr val="FF9900"/>
                </a:solidFill>
                <a:ea typeface="ＭＳ Ｐゴシック" pitchFamily="34" charset="-128"/>
              </a:rPr>
            </a:br>
            <a:r>
              <a:rPr lang="sl-SI" sz="2400" b="1" dirty="0" smtClean="0">
                <a:solidFill>
                  <a:srgbClr val="FF9900"/>
                </a:solidFill>
                <a:ea typeface="ＭＳ Ｐゴシック" pitchFamily="34" charset="-128"/>
              </a:rPr>
              <a:t>SODELAVCI  </a:t>
            </a:r>
            <a:br>
              <a:rPr lang="sl-SI" sz="2400" b="1" dirty="0" smtClean="0">
                <a:solidFill>
                  <a:srgbClr val="FF9900"/>
                </a:solidFill>
                <a:ea typeface="ＭＳ Ｐゴシック" pitchFamily="34" charset="-128"/>
              </a:rPr>
            </a:br>
            <a:r>
              <a:rPr lang="sl-SI" sz="2400" b="1" dirty="0" smtClean="0">
                <a:solidFill>
                  <a:srgbClr val="FF9900"/>
                </a:solidFill>
                <a:ea typeface="ＭＳ Ｐゴシック" pitchFamily="34" charset="-128"/>
              </a:rPr>
              <a:t/>
            </a:r>
            <a:br>
              <a:rPr lang="sl-SI" sz="2400" b="1" dirty="0" smtClean="0">
                <a:solidFill>
                  <a:srgbClr val="FF9900"/>
                </a:solidFill>
                <a:ea typeface="ＭＳ Ｐゴシック" pitchFamily="34" charset="-128"/>
              </a:rPr>
            </a:br>
            <a:endParaRPr lang="sl-SI" sz="2400" b="1" dirty="0" smtClean="0">
              <a:solidFill>
                <a:srgbClr val="FF9900"/>
              </a:solidFill>
              <a:ea typeface="ＭＳ Ｐゴシック" pitchFamily="34" charset="-128"/>
            </a:endParaRPr>
          </a:p>
        </p:txBody>
      </p:sp>
      <p:sp>
        <p:nvSpPr>
          <p:cNvPr id="2" name="PoljeZBesedilom 1"/>
          <p:cNvSpPr txBox="1"/>
          <p:nvPr/>
        </p:nvSpPr>
        <p:spPr>
          <a:xfrm>
            <a:off x="683567" y="2301840"/>
            <a:ext cx="38162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000" dirty="0" smtClean="0"/>
              <a:t>p</a:t>
            </a:r>
            <a:r>
              <a:rPr lang="en-US" sz="2000" dirty="0" err="1" smtClean="0"/>
              <a:t>rof</a:t>
            </a:r>
            <a:r>
              <a:rPr lang="en-US" sz="2000" dirty="0"/>
              <a:t>. </a:t>
            </a:r>
            <a:r>
              <a:rPr lang="sl-SI" sz="2000" dirty="0" smtClean="0"/>
              <a:t>d</a:t>
            </a:r>
            <a:r>
              <a:rPr lang="en-US" sz="2000" dirty="0" smtClean="0"/>
              <a:t>r</a:t>
            </a:r>
            <a:r>
              <a:rPr lang="en-US" sz="2000" dirty="0"/>
              <a:t>. </a:t>
            </a:r>
            <a:r>
              <a:rPr lang="en-US" sz="2000" dirty="0" err="1"/>
              <a:t>Božidar</a:t>
            </a:r>
            <a:r>
              <a:rPr lang="en-US" sz="2000" dirty="0"/>
              <a:t> </a:t>
            </a:r>
            <a:r>
              <a:rPr lang="en-US" sz="2000" dirty="0" err="1" smtClean="0"/>
              <a:t>Šarler</a:t>
            </a:r>
            <a:r>
              <a:rPr lang="sl-SI" sz="2000" dirty="0" smtClean="0"/>
              <a:t> </a:t>
            </a:r>
            <a:r>
              <a:rPr lang="en-US" sz="2000" dirty="0" smtClean="0"/>
              <a:t>*’</a:t>
            </a:r>
            <a:r>
              <a:rPr lang="sl-SI" sz="2000" dirty="0" smtClean="0"/>
              <a:t> </a:t>
            </a:r>
            <a:r>
              <a:rPr lang="en-US" sz="2000" dirty="0" smtClean="0"/>
              <a:t>**</a:t>
            </a:r>
            <a:endParaRPr lang="en-US" sz="2000" dirty="0"/>
          </a:p>
          <a:p>
            <a:r>
              <a:rPr lang="en-US" sz="2000" dirty="0"/>
              <a:t>Radovan </a:t>
            </a:r>
            <a:r>
              <a:rPr lang="en-US" sz="2000" dirty="0" err="1" smtClean="0"/>
              <a:t>Grapulin</a:t>
            </a:r>
            <a:r>
              <a:rPr lang="sl-SI" sz="2000" dirty="0" smtClean="0"/>
              <a:t> </a:t>
            </a:r>
            <a:r>
              <a:rPr lang="en-US" sz="2000" dirty="0" smtClean="0"/>
              <a:t>*</a:t>
            </a:r>
            <a:endParaRPr lang="en-US" sz="2000" dirty="0"/>
          </a:p>
          <a:p>
            <a:r>
              <a:rPr lang="en-US" sz="2000" dirty="0" err="1"/>
              <a:t>Bojan</a:t>
            </a:r>
            <a:r>
              <a:rPr lang="en-US" sz="2000" dirty="0"/>
              <a:t> </a:t>
            </a:r>
            <a:r>
              <a:rPr lang="en-US" sz="2000" dirty="0" err="1"/>
              <a:t>Senčič</a:t>
            </a:r>
            <a:r>
              <a:rPr lang="en-US" sz="2000" dirty="0"/>
              <a:t> </a:t>
            </a:r>
            <a:r>
              <a:rPr lang="en-US" sz="2000" dirty="0" smtClean="0"/>
              <a:t>*’</a:t>
            </a:r>
            <a:r>
              <a:rPr lang="sl-SI" sz="2000" dirty="0" smtClean="0"/>
              <a:t> </a:t>
            </a:r>
            <a:r>
              <a:rPr lang="en-US" sz="2000" dirty="0" smtClean="0"/>
              <a:t>****</a:t>
            </a:r>
            <a:r>
              <a:rPr lang="sl-SI" sz="2000" dirty="0" smtClean="0"/>
              <a:t>*</a:t>
            </a:r>
            <a:endParaRPr lang="en-US" sz="2000" dirty="0"/>
          </a:p>
          <a:p>
            <a:r>
              <a:rPr lang="sl-SI" sz="2000" dirty="0" smtClean="0"/>
              <a:t>d</a:t>
            </a:r>
            <a:r>
              <a:rPr lang="en-US" sz="2000" dirty="0" smtClean="0"/>
              <a:t>oc</a:t>
            </a:r>
            <a:r>
              <a:rPr lang="en-US" sz="2000" dirty="0"/>
              <a:t>. </a:t>
            </a:r>
            <a:r>
              <a:rPr lang="sl-SI" sz="2000" dirty="0" smtClean="0"/>
              <a:t>d</a:t>
            </a:r>
            <a:r>
              <a:rPr lang="en-US" sz="2000" dirty="0" smtClean="0"/>
              <a:t>r</a:t>
            </a:r>
            <a:r>
              <a:rPr lang="en-US" sz="2000" dirty="0"/>
              <a:t>. </a:t>
            </a:r>
            <a:r>
              <a:rPr lang="en-US" sz="2000" dirty="0" err="1"/>
              <a:t>Darja</a:t>
            </a:r>
            <a:r>
              <a:rPr lang="en-US" sz="2000" dirty="0"/>
              <a:t> </a:t>
            </a:r>
            <a:r>
              <a:rPr lang="en-US" sz="2000" dirty="0" err="1"/>
              <a:t>Lisjak</a:t>
            </a:r>
            <a:r>
              <a:rPr lang="en-US" sz="2000" dirty="0" smtClean="0"/>
              <a:t>*</a:t>
            </a:r>
            <a:r>
              <a:rPr lang="en-US" sz="2000" dirty="0"/>
              <a:t>’</a:t>
            </a:r>
            <a:r>
              <a:rPr lang="sl-SI" sz="2000" dirty="0" smtClean="0"/>
              <a:t> ***</a:t>
            </a:r>
            <a:endParaRPr lang="en-US" sz="2000" dirty="0"/>
          </a:p>
          <a:p>
            <a:r>
              <a:rPr lang="sl-SI" sz="2000" dirty="0" smtClean="0"/>
              <a:t>d</a:t>
            </a:r>
            <a:r>
              <a:rPr lang="en-US" sz="2000" dirty="0" smtClean="0"/>
              <a:t>r</a:t>
            </a:r>
            <a:r>
              <a:rPr lang="en-US" sz="2000" dirty="0"/>
              <a:t>. Igor </a:t>
            </a:r>
            <a:r>
              <a:rPr lang="en-US" sz="2000" dirty="0" err="1" smtClean="0"/>
              <a:t>Grešovnik</a:t>
            </a:r>
            <a:r>
              <a:rPr lang="sl-SI" sz="2000" dirty="0" smtClean="0"/>
              <a:t> </a:t>
            </a:r>
            <a:r>
              <a:rPr lang="en-US" sz="2000" dirty="0" smtClean="0"/>
              <a:t>*’</a:t>
            </a:r>
            <a:r>
              <a:rPr lang="sl-SI" sz="2000" dirty="0" smtClean="0"/>
              <a:t> </a:t>
            </a:r>
            <a:r>
              <a:rPr lang="en-US" sz="2000" dirty="0" smtClean="0"/>
              <a:t>**</a:t>
            </a:r>
            <a:endParaRPr lang="en-US" sz="2000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4716016" y="2287319"/>
            <a:ext cx="40324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Katarina </a:t>
            </a:r>
            <a:r>
              <a:rPr lang="en-US" sz="2000" dirty="0" err="1" smtClean="0"/>
              <a:t>Mramor</a:t>
            </a:r>
            <a:r>
              <a:rPr lang="sl-SI" sz="2000" dirty="0" smtClean="0"/>
              <a:t> </a:t>
            </a:r>
            <a:r>
              <a:rPr lang="en-US" sz="2000" dirty="0" smtClean="0"/>
              <a:t>*</a:t>
            </a:r>
            <a:endParaRPr lang="en-US" sz="2000" dirty="0"/>
          </a:p>
          <a:p>
            <a:r>
              <a:rPr lang="sl-SI" sz="2000" dirty="0" smtClean="0"/>
              <a:t>Marko Petrovič </a:t>
            </a:r>
            <a:r>
              <a:rPr lang="en-US" sz="2000" dirty="0" smtClean="0"/>
              <a:t>*’</a:t>
            </a:r>
            <a:r>
              <a:rPr lang="sl-SI" sz="2000" dirty="0" smtClean="0"/>
              <a:t> </a:t>
            </a:r>
            <a:r>
              <a:rPr lang="en-US" sz="2000" dirty="0" smtClean="0"/>
              <a:t>***</a:t>
            </a:r>
            <a:r>
              <a:rPr lang="sl-SI" sz="2000" dirty="0" smtClean="0"/>
              <a:t>*</a:t>
            </a:r>
          </a:p>
          <a:p>
            <a:r>
              <a:rPr lang="sl-SI" sz="2000" dirty="0" smtClean="0"/>
              <a:t>prof</a:t>
            </a:r>
            <a:r>
              <a:rPr lang="sl-SI" sz="2000" dirty="0"/>
              <a:t>. </a:t>
            </a:r>
            <a:r>
              <a:rPr lang="sl-SI" sz="2000" dirty="0" smtClean="0"/>
              <a:t>pr</a:t>
            </a:r>
            <a:r>
              <a:rPr lang="sl-SI" sz="2000" dirty="0"/>
              <a:t>. Matjaž </a:t>
            </a:r>
            <a:r>
              <a:rPr lang="sl-SI" sz="2000" dirty="0" smtClean="0"/>
              <a:t>Valant *’ **</a:t>
            </a:r>
            <a:endParaRPr lang="sl-SI" sz="2000" dirty="0"/>
          </a:p>
          <a:p>
            <a:r>
              <a:rPr lang="sl-SI" sz="2000" dirty="0"/>
              <a:t>Miro </a:t>
            </a:r>
            <a:r>
              <a:rPr lang="sl-SI" sz="2000" dirty="0" smtClean="0"/>
              <a:t>Zdovc *</a:t>
            </a:r>
            <a:endParaRPr lang="sl-SI" sz="2000" dirty="0"/>
          </a:p>
          <a:p>
            <a:r>
              <a:rPr lang="sl-SI" sz="2000" dirty="0"/>
              <a:t>Tadej </a:t>
            </a:r>
            <a:r>
              <a:rPr lang="sl-SI" sz="2000" dirty="0" smtClean="0"/>
              <a:t>Kodelja *</a:t>
            </a:r>
            <a:endParaRPr lang="sl-SI" sz="2000" dirty="0"/>
          </a:p>
        </p:txBody>
      </p:sp>
      <p:pic>
        <p:nvPicPr>
          <p:cNvPr id="11" name="Slika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170924"/>
            <a:ext cx="1782762" cy="6127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Slika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077" y="4170924"/>
            <a:ext cx="601663" cy="6127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lika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202" y="4170924"/>
            <a:ext cx="1311275" cy="6127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lika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209" y="4170924"/>
            <a:ext cx="892175" cy="6127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jeZBesedilom 2"/>
          <p:cNvSpPr txBox="1"/>
          <p:nvPr/>
        </p:nvSpPr>
        <p:spPr>
          <a:xfrm>
            <a:off x="683567" y="5013176"/>
            <a:ext cx="79208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  <a:r>
              <a:rPr lang="sl-SI" dirty="0" smtClean="0"/>
              <a:t> Center odličnosti za </a:t>
            </a:r>
            <a:r>
              <a:rPr lang="sl-SI" dirty="0" err="1" smtClean="0"/>
              <a:t>biosenzoriko</a:t>
            </a:r>
            <a:r>
              <a:rPr lang="sl-SI" dirty="0" smtClean="0"/>
              <a:t>, </a:t>
            </a:r>
            <a:r>
              <a:rPr lang="sl-SI" dirty="0" err="1" smtClean="0"/>
              <a:t>instrumentacijo</a:t>
            </a:r>
            <a:r>
              <a:rPr lang="sl-SI" dirty="0" smtClean="0"/>
              <a:t> in procesno kontrolo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**</a:t>
            </a:r>
            <a:r>
              <a:rPr lang="sl-SI" dirty="0" smtClean="0"/>
              <a:t> Univerza v Novi Gorici</a:t>
            </a:r>
          </a:p>
          <a:p>
            <a:r>
              <a:rPr lang="sl-SI" dirty="0" smtClean="0"/>
              <a:t>*** IJS Institut Jožef Stefan</a:t>
            </a:r>
            <a:endParaRPr lang="en-US" dirty="0"/>
          </a:p>
          <a:p>
            <a:r>
              <a:rPr lang="en-US" dirty="0" smtClean="0"/>
              <a:t>***</a:t>
            </a:r>
            <a:r>
              <a:rPr lang="sl-SI" dirty="0" smtClean="0"/>
              <a:t>*</a:t>
            </a:r>
            <a:r>
              <a:rPr lang="en-US" dirty="0" smtClean="0"/>
              <a:t> IMPOL</a:t>
            </a:r>
            <a:r>
              <a:rPr lang="sl-SI" dirty="0" smtClean="0"/>
              <a:t> Industrija aluminija</a:t>
            </a:r>
            <a:endParaRPr lang="en-US" dirty="0"/>
          </a:p>
          <a:p>
            <a:r>
              <a:rPr lang="en-US" dirty="0" smtClean="0"/>
              <a:t>****</a:t>
            </a:r>
            <a:r>
              <a:rPr lang="sl-SI" dirty="0" smtClean="0"/>
              <a:t>*</a:t>
            </a:r>
            <a:r>
              <a:rPr lang="en-US" dirty="0" smtClean="0"/>
              <a:t> </a:t>
            </a:r>
            <a:r>
              <a:rPr lang="en-US" dirty="0"/>
              <a:t>ŠTORE Steel</a:t>
            </a:r>
          </a:p>
        </p:txBody>
      </p:sp>
      <p:sp>
        <p:nvSpPr>
          <p:cNvPr id="15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7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  <p:pic>
        <p:nvPicPr>
          <p:cNvPr id="18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471" y="4119171"/>
            <a:ext cx="762000" cy="7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4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8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POSKUSI Z NANOSTRUKTURIRANIMI JEKLI IN ALUMINIJEVIMI ZLITINAMI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graphicFrame>
        <p:nvGraphicFramePr>
          <p:cNvPr id="9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0118681"/>
              </p:ext>
            </p:extLst>
          </p:nvPr>
        </p:nvGraphicFramePr>
        <p:xfrm>
          <a:off x="459671" y="3332137"/>
          <a:ext cx="8172400" cy="1897063"/>
        </p:xfrm>
        <a:graphic>
          <a:graphicData uri="http://schemas.openxmlformats.org/drawingml/2006/table">
            <a:tbl>
              <a:tblPr/>
              <a:tblGrid>
                <a:gridCol w="2024097"/>
                <a:gridCol w="864096"/>
                <a:gridCol w="864096"/>
                <a:gridCol w="864096"/>
                <a:gridCol w="936104"/>
                <a:gridCol w="864096"/>
                <a:gridCol w="864096"/>
                <a:gridCol w="891719"/>
              </a:tblGrid>
              <a:tr h="4810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F5494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1970</a:t>
                      </a:r>
                      <a:endParaRPr kumimoji="0" lang="en-GB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F5494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1980</a:t>
                      </a:r>
                      <a:endParaRPr kumimoji="0" lang="en-GB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F5494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1990</a:t>
                      </a:r>
                      <a:endParaRPr kumimoji="0" lang="en-GB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F5494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2000</a:t>
                      </a:r>
                      <a:endParaRPr kumimoji="0" lang="en-GB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F5494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2010</a:t>
                      </a:r>
                      <a:endParaRPr kumimoji="0" lang="en-GB" sz="2000" b="0" i="1" u="none" strike="noStrike" cap="none" normalizeH="0" baseline="0" smtClean="0">
                        <a:ln>
                          <a:noFill/>
                        </a:ln>
                        <a:solidFill>
                          <a:srgbClr val="0F5494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2020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F5494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2030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F5494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sl-SI" sz="2000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IKT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15</a:t>
                      </a:r>
                      <a:endParaRPr kumimoji="0" lang="en-GB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0F5494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25</a:t>
                      </a:r>
                      <a:endParaRPr kumimoji="0" lang="en-GB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0F5494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40</a:t>
                      </a:r>
                      <a:endParaRPr kumimoji="0" lang="en-GB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0F5494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55</a:t>
                      </a:r>
                      <a:endParaRPr kumimoji="0" lang="en-GB" sz="20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F5494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65</a:t>
                      </a:r>
                      <a:endParaRPr kumimoji="0" lang="en-GB" sz="20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F5494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75</a:t>
                      </a:r>
                      <a:endParaRPr kumimoji="0" lang="en-GB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F5494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85</a:t>
                      </a:r>
                      <a:endParaRPr kumimoji="0" lang="en-GB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F5494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sl-SI" sz="2000" b="0" i="1" u="none" strike="noStrike" cap="none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</a:rPr>
                        <a:t>Energetika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</a:rPr>
                        <a:t>10</a:t>
                      </a:r>
                      <a:endParaRPr kumimoji="0" lang="en-GB" sz="20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</a:rPr>
                        <a:t>15</a:t>
                      </a:r>
                      <a:endParaRPr kumimoji="0" lang="en-GB" sz="20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</a:rPr>
                        <a:t>30</a:t>
                      </a:r>
                      <a:endParaRPr kumimoji="0" lang="en-GB" sz="20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</a:rPr>
                        <a:t>45</a:t>
                      </a:r>
                      <a:endParaRPr kumimoji="0" lang="en-GB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</a:rPr>
                        <a:t>55</a:t>
                      </a:r>
                      <a:endParaRPr kumimoji="0" lang="en-GB" sz="20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</a:rPr>
                        <a:t>65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</a:rPr>
                        <a:t>70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sl-SI" sz="2000" b="0" i="1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Biotehnologija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5</a:t>
                      </a:r>
                      <a:endParaRPr kumimoji="0" lang="en-GB" sz="20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F5494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10</a:t>
                      </a:r>
                      <a:endParaRPr kumimoji="0" lang="en-GB" sz="20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F5494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20</a:t>
                      </a:r>
                      <a:endParaRPr kumimoji="0" lang="en-GB" sz="20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F5494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30</a:t>
                      </a:r>
                      <a:endParaRPr kumimoji="0" lang="en-GB" sz="20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F5494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45</a:t>
                      </a:r>
                      <a:endParaRPr kumimoji="0" lang="en-GB" sz="20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F5494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55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F5494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fr-BE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F5494"/>
                          </a:solidFill>
                          <a:effectLst/>
                          <a:latin typeface="Verdana" pitchFamily="34" charset="0"/>
                        </a:rPr>
                        <a:t>65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F5494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PoljeZBesedilom 1"/>
          <p:cNvSpPr txBox="1"/>
          <p:nvPr/>
        </p:nvSpPr>
        <p:spPr>
          <a:xfrm>
            <a:off x="468313" y="2348880"/>
            <a:ext cx="8324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000" dirty="0"/>
              <a:t>Vpliv tehnologije naprednih materialov na IKT, Energetiko in </a:t>
            </a:r>
            <a:r>
              <a:rPr lang="nb-NO" sz="2000" dirty="0" smtClean="0"/>
              <a:t>Biotehnologijo</a:t>
            </a:r>
            <a:r>
              <a:rPr lang="sl-SI" sz="2000" dirty="0" smtClean="0"/>
              <a:t> </a:t>
            </a:r>
          </a:p>
          <a:p>
            <a:pPr algn="ctr"/>
            <a:r>
              <a:rPr lang="nb-NO" sz="2000" dirty="0" smtClean="0"/>
              <a:t>(% </a:t>
            </a:r>
            <a:r>
              <a:rPr lang="nb-NO" sz="2000" dirty="0"/>
              <a:t>prispevne rasti zaradi naprednih materialov</a:t>
            </a:r>
            <a:r>
              <a:rPr lang="nb-NO" sz="2000" dirty="0" smtClean="0"/>
              <a:t>)</a:t>
            </a:r>
            <a:r>
              <a:rPr lang="nb-NO" sz="2400" dirty="0" smtClean="0"/>
              <a:t> </a:t>
            </a:r>
            <a:endParaRPr lang="nb-NO" sz="2400" dirty="0"/>
          </a:p>
        </p:txBody>
      </p:sp>
      <p:sp>
        <p:nvSpPr>
          <p:cNvPr id="3" name="PoljeZBesedilom 2"/>
          <p:cNvSpPr txBox="1"/>
          <p:nvPr/>
        </p:nvSpPr>
        <p:spPr>
          <a:xfrm>
            <a:off x="468313" y="5589240"/>
            <a:ext cx="8136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000" dirty="0" smtClean="0"/>
              <a:t>Napredni materiali imajo velik vpliv na IKT(vključno z elektroniko), energetiko (vključno z infrastrukturo) in biotehnologijo (vključno z zdravstvom)</a:t>
            </a:r>
            <a:endParaRPr lang="sl-SI" sz="2000" dirty="0"/>
          </a:p>
        </p:txBody>
      </p:sp>
    </p:spTree>
    <p:extLst>
      <p:ext uri="{BB962C8B-B14F-4D97-AF65-F5344CB8AC3E}">
        <p14:creationId xmlns:p14="http://schemas.microsoft.com/office/powerpoint/2010/main" val="290885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POSKUSI Z NANOSTRUKTURIRANIMI JEKLI IN ALUMINIJEVIMI ZLITINAMI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  <p:sp>
        <p:nvSpPr>
          <p:cNvPr id="16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Vpeljava </a:t>
            </a:r>
            <a:r>
              <a:rPr lang="sl-SI" sz="2400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nanokompozitnih</a:t>
            </a: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materialov v aluminijsko, jeklarsko in </a:t>
            </a:r>
            <a:r>
              <a:rPr lang="sl-SI" sz="2400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industrijo </a:t>
            </a: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plovil</a:t>
            </a:r>
            <a:r>
              <a:rPr lang="sl-SI" sz="2400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sl-SI" sz="1000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Raziskave obdelovalnosti  aluminijeve zlitine AA 6262 A </a:t>
            </a:r>
            <a:r>
              <a:rPr lang="sl-SI" sz="2400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(</a:t>
            </a: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vpeljava </a:t>
            </a:r>
            <a:r>
              <a:rPr lang="sl-SI" sz="2400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fulerenov</a:t>
            </a:r>
            <a:r>
              <a:rPr lang="sl-SI" sz="2400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sl-SI" sz="1000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Povečanje trdnosti aluminijeve zlitine AA 6182 </a:t>
            </a:r>
            <a:r>
              <a:rPr lang="sl-SI" sz="2400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(</a:t>
            </a: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vpeljava ogljikovih </a:t>
            </a:r>
            <a:r>
              <a:rPr lang="sl-SI" sz="2400" dirty="0" err="1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nanocevk</a:t>
            </a:r>
            <a:r>
              <a:rPr lang="sl-SI" sz="2400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sl-SI" sz="1000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Povečanje števila ciklov pred odpovedjo vzmetnega jekla 51CrMoV4 </a:t>
            </a:r>
            <a:r>
              <a:rPr lang="sl-SI" sz="2400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(</a:t>
            </a: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vpeljava </a:t>
            </a:r>
            <a:r>
              <a:rPr lang="sl-SI" sz="2400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TiC</a:t>
            </a: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, </a:t>
            </a:r>
            <a:r>
              <a:rPr lang="sl-SI" sz="2400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ZrC</a:t>
            </a: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, </a:t>
            </a:r>
            <a:r>
              <a:rPr lang="sl-SI" sz="2400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MoC</a:t>
            </a: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nanodelcev)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sl-SI" sz="2000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224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POSKUSI Z NANOSTRUKTURIRANIMI JEKLI IN ALUMINIJEVIMI ZLITINAMI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  <p:pic>
        <p:nvPicPr>
          <p:cNvPr id="12" name="Slika 1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7984" y="2852936"/>
            <a:ext cx="3900000" cy="205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PoljeZBesedilom 1"/>
          <p:cNvSpPr txBox="1"/>
          <p:nvPr/>
        </p:nvSpPr>
        <p:spPr>
          <a:xfrm>
            <a:off x="467544" y="2221326"/>
            <a:ext cx="2220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400" dirty="0" smtClean="0"/>
              <a:t>Epoksi smole:</a:t>
            </a:r>
            <a:endParaRPr lang="sl-SI" sz="2400" dirty="0"/>
          </a:p>
        </p:txBody>
      </p:sp>
      <p:pic>
        <p:nvPicPr>
          <p:cNvPr id="13" name="Slika 12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8024" y="2102018"/>
            <a:ext cx="4244632" cy="435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PoljeZBesedilom 2"/>
          <p:cNvSpPr txBox="1"/>
          <p:nvPr/>
        </p:nvSpPr>
        <p:spPr>
          <a:xfrm>
            <a:off x="467544" y="508518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Izboljšanje natezne trdnosti </a:t>
            </a:r>
            <a:r>
              <a:rPr lang="pl-PL" sz="2000" dirty="0" smtClean="0"/>
              <a:t>do </a:t>
            </a:r>
            <a:r>
              <a:rPr lang="pl-PL" sz="2000" dirty="0"/>
              <a:t>40 %</a:t>
            </a:r>
          </a:p>
        </p:txBody>
      </p:sp>
      <p:sp>
        <p:nvSpPr>
          <p:cNvPr id="4" name="PoljeZBesedilom 3"/>
          <p:cNvSpPr txBox="1"/>
          <p:nvPr/>
        </p:nvSpPr>
        <p:spPr>
          <a:xfrm>
            <a:off x="554435" y="6141778"/>
            <a:ext cx="4140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400" dirty="0" smtClean="0"/>
              <a:t>(Diplomsko delo </a:t>
            </a:r>
            <a:r>
              <a:rPr lang="sl-SI" sz="1400" dirty="0" err="1" smtClean="0"/>
              <a:t>Johannes</a:t>
            </a:r>
            <a:r>
              <a:rPr lang="sl-SI" sz="1400" dirty="0" smtClean="0"/>
              <a:t> Vuga Gregorič, UNG, 2012</a:t>
            </a:r>
            <a:r>
              <a:rPr lang="en-US" sz="1400" dirty="0" smtClean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05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59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POSKUSI Z NANOSTRUKTURIRANIMI JEKLI IN ALUMINIJEVIMI ZLITINAMI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  <p:pic>
        <p:nvPicPr>
          <p:cNvPr id="13" name="Picture 2" descr="05189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61" y="2204864"/>
            <a:ext cx="3148108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P115055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3391848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"/>
          <p:cNvSpPr/>
          <p:nvPr/>
        </p:nvSpPr>
        <p:spPr>
          <a:xfrm>
            <a:off x="4776274" y="4857131"/>
            <a:ext cx="3962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dirty="0"/>
              <a:t>SEM posnetek mikrostrukture vzmetnega </a:t>
            </a:r>
            <a:r>
              <a:rPr lang="sl-SI" dirty="0" smtClean="0"/>
              <a:t>jekla </a:t>
            </a:r>
            <a:r>
              <a:rPr lang="sl-SI" dirty="0"/>
              <a:t>legiranega s TiC nano-delci, </a:t>
            </a:r>
            <a:r>
              <a:rPr lang="sl-SI" dirty="0" smtClean="0"/>
              <a:t>lamela </a:t>
            </a:r>
            <a:r>
              <a:rPr lang="sl-SI" dirty="0"/>
              <a:t>1, povečava </a:t>
            </a:r>
            <a:r>
              <a:rPr lang="sl-SI" dirty="0" smtClean="0"/>
              <a:t>10.000 x </a:t>
            </a:r>
            <a:endParaRPr lang="sl-SI" dirty="0"/>
          </a:p>
        </p:txBody>
      </p:sp>
      <p:sp>
        <p:nvSpPr>
          <p:cNvPr id="18" name="Rectangle 5"/>
          <p:cNvSpPr/>
          <p:nvPr/>
        </p:nvSpPr>
        <p:spPr>
          <a:xfrm>
            <a:off x="755577" y="4859868"/>
            <a:ext cx="2304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dirty="0" smtClean="0"/>
              <a:t>Uliti in valjani vzorci</a:t>
            </a:r>
            <a:endParaRPr lang="sl-SI" dirty="0"/>
          </a:p>
        </p:txBody>
      </p:sp>
      <p:sp>
        <p:nvSpPr>
          <p:cNvPr id="19" name="Rectangle 6"/>
          <p:cNvSpPr/>
          <p:nvPr/>
        </p:nvSpPr>
        <p:spPr>
          <a:xfrm>
            <a:off x="468313" y="5807005"/>
            <a:ext cx="8056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dirty="0" smtClean="0"/>
              <a:t>Analiza enakomerne porazdelitve delcev, natezne trdnosti, obdelovalnosti, lomne žilavosti, ...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64445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59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RAZISKOVALNA OPREMA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1" name="Slika 10" descr="LSNM_difraktometer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213" y="2301118"/>
            <a:ext cx="2898651" cy="38639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PoljeZBesedilom 1"/>
          <p:cNvSpPr txBox="1"/>
          <p:nvPr/>
        </p:nvSpPr>
        <p:spPr>
          <a:xfrm>
            <a:off x="3923927" y="2708920"/>
            <a:ext cx="49692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000" b="1" dirty="0" smtClean="0"/>
              <a:t>Rentgenski </a:t>
            </a:r>
            <a:r>
              <a:rPr lang="sl-SI" sz="2000" b="1" dirty="0" err="1" smtClean="0"/>
              <a:t>praškovni</a:t>
            </a:r>
            <a:r>
              <a:rPr lang="sl-SI" sz="2000" b="1" dirty="0" smtClean="0"/>
              <a:t> </a:t>
            </a:r>
            <a:r>
              <a:rPr lang="sl-SI" sz="2000" b="1" dirty="0" err="1" smtClean="0"/>
              <a:t>difraktometer</a:t>
            </a:r>
            <a:r>
              <a:rPr lang="sl-SI" sz="2000" b="1" dirty="0" smtClean="0"/>
              <a:t> </a:t>
            </a:r>
            <a:r>
              <a:rPr lang="sl-SI" sz="2000" b="1" dirty="0" err="1" smtClean="0"/>
              <a:t>Panalytical</a:t>
            </a:r>
            <a:r>
              <a:rPr lang="sl-SI" sz="2000" b="1" dirty="0" smtClean="0"/>
              <a:t> X`</a:t>
            </a:r>
            <a:r>
              <a:rPr lang="sl-SI" sz="2000" b="1" dirty="0" err="1" smtClean="0"/>
              <a:t>Pert</a:t>
            </a:r>
            <a:r>
              <a:rPr lang="sl-SI" sz="2000" b="1" dirty="0" smtClean="0"/>
              <a:t> </a:t>
            </a:r>
            <a:r>
              <a:rPr lang="sl-SI" sz="2000" b="1" dirty="0" err="1" smtClean="0"/>
              <a:t>Pro</a:t>
            </a:r>
            <a:endParaRPr lang="sl-SI" sz="2000" b="1" dirty="0" smtClean="0"/>
          </a:p>
          <a:p>
            <a:endParaRPr lang="en-US" sz="2000" b="1" dirty="0"/>
          </a:p>
          <a:p>
            <a:r>
              <a:rPr lang="sl-SI" sz="2000" dirty="0"/>
              <a:t>S to </a:t>
            </a:r>
            <a:r>
              <a:rPr lang="sl-SI" sz="2000" dirty="0" err="1"/>
              <a:t>nedestruktivno</a:t>
            </a:r>
            <a:r>
              <a:rPr lang="sl-SI" sz="2000" dirty="0"/>
              <a:t> osnovno metodo analize dobimo osnovne podatke o kemijski sestavi (elementi, spojine in koncentracija) in kristalografski strukturi. </a:t>
            </a:r>
          </a:p>
        </p:txBody>
      </p:sp>
      <p:sp>
        <p:nvSpPr>
          <p:cNvPr id="13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85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RAZISKOVALNA OPREMA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2" name="Slika 11" descr="LSNM_spektrometer.JPG"/>
          <p:cNvPicPr>
            <a:picLocks noChangeAspect="1"/>
          </p:cNvPicPr>
          <p:nvPr/>
        </p:nvPicPr>
        <p:blipFill>
          <a:blip r:embed="rId4" cstate="print"/>
          <a:srcRect r="1936" b="38461"/>
          <a:stretch>
            <a:fillRect/>
          </a:stretch>
        </p:blipFill>
        <p:spPr bwMode="auto">
          <a:xfrm>
            <a:off x="4323995" y="4438853"/>
            <a:ext cx="4280776" cy="201448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" name="PoljeZBesedilom 1"/>
          <p:cNvSpPr txBox="1"/>
          <p:nvPr/>
        </p:nvSpPr>
        <p:spPr>
          <a:xfrm>
            <a:off x="539552" y="2204864"/>
            <a:ext cx="835362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UV-VIS-NIR </a:t>
            </a:r>
            <a:r>
              <a:rPr lang="en-US" sz="2000" b="1" dirty="0" err="1"/>
              <a:t>spektrofotometer</a:t>
            </a:r>
            <a:r>
              <a:rPr lang="en-US" sz="2000" b="1" dirty="0"/>
              <a:t> FLS </a:t>
            </a:r>
            <a:r>
              <a:rPr lang="en-US" sz="2000" b="1" dirty="0" smtClean="0"/>
              <a:t>920</a:t>
            </a:r>
            <a:r>
              <a:rPr lang="sl-SI" sz="2000" b="1" dirty="0" smtClean="0"/>
              <a:t> </a:t>
            </a:r>
            <a:r>
              <a:rPr lang="en-US" sz="2000" b="1" dirty="0" smtClean="0"/>
              <a:t>Edinburgh </a:t>
            </a:r>
            <a:r>
              <a:rPr lang="en-US" sz="2000" b="1" dirty="0"/>
              <a:t>Instruments Ltd.</a:t>
            </a:r>
          </a:p>
          <a:p>
            <a:endParaRPr lang="en-US" dirty="0"/>
          </a:p>
          <a:p>
            <a:r>
              <a:rPr lang="sl-SI" sz="2000" dirty="0" smtClean="0"/>
              <a:t>Uporablja vidno svetlobo ter dela spektrov UV in IR. S to metodo je mogoče kvantitativno določiti koncentracijo absorbiranih delcev v raztopini. V našem laboratoriju se bo naprava uporabljala predvsem za analizo ogljikovih nanodelcev kot bistvenemu delu </a:t>
            </a:r>
            <a:r>
              <a:rPr lang="sl-SI" sz="2000" dirty="0" err="1" smtClean="0"/>
              <a:t>nanostrukturnih</a:t>
            </a:r>
            <a:r>
              <a:rPr lang="sl-SI" sz="2000" dirty="0" smtClean="0"/>
              <a:t> materialov.</a:t>
            </a:r>
            <a:endParaRPr lang="sl-SI" sz="2000" dirty="0"/>
          </a:p>
        </p:txBody>
      </p:sp>
      <p:sp>
        <p:nvSpPr>
          <p:cNvPr id="3" name="PoljeZBesedilom 2"/>
          <p:cNvSpPr txBox="1"/>
          <p:nvPr/>
        </p:nvSpPr>
        <p:spPr>
          <a:xfrm>
            <a:off x="539552" y="4509120"/>
            <a:ext cx="35283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Za delo v IR spektru se uporablja pikosekundni pulzni diodni laser EPL 375.</a:t>
            </a:r>
          </a:p>
        </p:txBody>
      </p:sp>
      <p:sp>
        <p:nvSpPr>
          <p:cNvPr id="17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57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Primerjalna analiza sorodnih programov na drugih univerzah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Preučitev strukture primerljivih podiplomskih študijskih smeri v svetu in pri nas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Za primerjalno analizo izbran po en program iz Slovenije, Evrope in Združenih držav Amerike. 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Podiplomska šola Jožefa Stefana, Ljubljana (MPŠ) – samostojni program,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Cobenhagen</a:t>
            </a:r>
            <a:r>
              <a:rPr lang="sl-SI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sl-SI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University</a:t>
            </a:r>
            <a:r>
              <a:rPr lang="sl-SI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CU), </a:t>
            </a:r>
            <a:r>
              <a:rPr lang="sl-SI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Copenhagen</a:t>
            </a:r>
            <a:r>
              <a:rPr lang="sl-SI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sl-SI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Graduate</a:t>
            </a:r>
            <a:r>
              <a:rPr lang="sl-SI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sl-SI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School</a:t>
            </a:r>
            <a:r>
              <a:rPr lang="sl-SI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sl-SI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for</a:t>
            </a:r>
            <a:r>
              <a:rPr lang="sl-SI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sl-SI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Nanoscience</a:t>
            </a:r>
            <a:r>
              <a:rPr lang="sl-SI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sl-SI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and</a:t>
            </a:r>
            <a:r>
              <a:rPr lang="sl-SI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sl-SI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Nanotechnology</a:t>
            </a:r>
            <a:r>
              <a:rPr lang="sl-SI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– samostojni program,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University</a:t>
            </a:r>
            <a:r>
              <a:rPr lang="sl-SI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sl-SI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of</a:t>
            </a:r>
            <a:r>
              <a:rPr lang="sl-SI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sl-SI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California</a:t>
            </a:r>
            <a:r>
              <a:rPr lang="sl-SI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(UCA), Berkeley – sklopitev „</a:t>
            </a:r>
            <a:r>
              <a:rPr lang="sl-SI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nano</a:t>
            </a:r>
            <a:r>
              <a:rPr lang="sl-SI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“ usmeritve s splošnimi osnovnimi programi.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sl-SI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Osnovna izhodišča za študij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študijske obveznosti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predlog predmetnika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opis </a:t>
            </a:r>
            <a:r>
              <a:rPr lang="sl-SI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predmetov</a:t>
            </a: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PODIPLOMSKI ŠTUDIJ MATERIALI IN NANOTEHNOLOGIJE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92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Študijske </a:t>
            </a:r>
            <a:r>
              <a:rPr lang="sl-SI" sz="2000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obveznosti:</a:t>
            </a:r>
            <a:endParaRPr lang="sl-SI" sz="2000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sl-SI" sz="2000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90 KT, od tega: dva izpita iz obveznih predmetov in zadostno število izpitov iz sklopa izbirnih predmetov ali izbranih poglavij,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Seminar I, II in III,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uspešno zaključeno raziskovalno delo, ki mora predstavljati originalen doprinos k svetovni zakladnici znanja,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objava/(sprejeti v objavo) vsaj dve deli v mednarodnih znanstvenih publikacijah (ali patenta), od tega vsaj eno v reviji vključeni v SCI ali v </a:t>
            </a:r>
            <a:r>
              <a:rPr lang="sl-SI" sz="2000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Web</a:t>
            </a: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sl-SI" sz="2000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of</a:t>
            </a: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sl-SI" sz="2000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Science</a:t>
            </a: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s faktorjem vpliva,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uspešen zagovor disertacije pred strokovno komisijo, ki jo določi senat. </a:t>
            </a: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PODIPLOMSKI ŠTUDIJ MATERIALI IN NANOTEHNOLOGIJE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3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583001"/>
              </p:ext>
            </p:extLst>
          </p:nvPr>
        </p:nvGraphicFramePr>
        <p:xfrm>
          <a:off x="251520" y="998542"/>
          <a:ext cx="6192837" cy="545464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28233"/>
                <a:gridCol w="3124103"/>
                <a:gridCol w="1340501"/>
              </a:tblGrid>
              <a:tr h="5477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b="1" dirty="0">
                          <a:effectLst/>
                        </a:rPr>
                        <a:t>vrsta predmeta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b="1" dirty="0">
                          <a:effectLst/>
                        </a:rPr>
                        <a:t> </a:t>
                      </a:r>
                      <a:endParaRPr lang="sl-SI" sz="12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b="1" dirty="0">
                          <a:effectLst/>
                        </a:rPr>
                        <a:t>predmet</a:t>
                      </a:r>
                      <a:endParaRPr lang="sl-SI" sz="12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b="1" dirty="0">
                          <a:effectLst/>
                        </a:rPr>
                        <a:t>kreditne točke (KT)</a:t>
                      </a:r>
                      <a:endParaRPr lang="sl-SI" sz="12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  <a:tr h="210346">
                <a:tc rowSpan="7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b="1" dirty="0">
                          <a:effectLst/>
                        </a:rPr>
                        <a:t>obvezni predmet</a:t>
                      </a:r>
                      <a:endParaRPr lang="sl-SI" sz="12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>
                          <a:effectLst/>
                        </a:rPr>
                        <a:t>Fizika materialov</a:t>
                      </a:r>
                      <a:endParaRPr lang="sl-SI" sz="12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>
                          <a:effectLst/>
                        </a:rPr>
                        <a:t>18</a:t>
                      </a:r>
                      <a:endParaRPr lang="sl-SI" sz="12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  <a:tr h="210346">
                <a:tc vMerge="1">
                  <a:txBody>
                    <a:bodyPr/>
                    <a:lstStyle/>
                    <a:p>
                      <a:endParaRPr lang="sl-S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Fizika </a:t>
                      </a:r>
                      <a:r>
                        <a:rPr lang="sl-SI" sz="1200" dirty="0" err="1">
                          <a:effectLst/>
                        </a:rPr>
                        <a:t>nanomaterialov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>
                          <a:effectLst/>
                        </a:rPr>
                        <a:t>18</a:t>
                      </a:r>
                      <a:endParaRPr lang="sl-SI" sz="12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  <a:tr h="210346">
                <a:tc vMerge="1">
                  <a:txBody>
                    <a:bodyPr/>
                    <a:lstStyle/>
                    <a:p>
                      <a:endParaRPr lang="sl-S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Kemija materialov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>
                          <a:effectLst/>
                        </a:rPr>
                        <a:t>18</a:t>
                      </a:r>
                      <a:endParaRPr lang="sl-SI" sz="12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  <a:tr h="210346">
                <a:tc vMerge="1">
                  <a:txBody>
                    <a:bodyPr/>
                    <a:lstStyle/>
                    <a:p>
                      <a:endParaRPr lang="sl-S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Mikroskopske in </a:t>
                      </a:r>
                      <a:r>
                        <a:rPr lang="sl-SI" sz="1200" dirty="0" err="1">
                          <a:effectLst/>
                        </a:rPr>
                        <a:t>mikroanalizne</a:t>
                      </a:r>
                      <a:r>
                        <a:rPr lang="sl-SI" sz="1200" dirty="0">
                          <a:effectLst/>
                        </a:rPr>
                        <a:t> metode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>
                          <a:effectLst/>
                        </a:rPr>
                        <a:t>15</a:t>
                      </a:r>
                      <a:endParaRPr lang="sl-SI" sz="12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  <a:tr h="279319">
                <a:tc vMerge="1">
                  <a:txBody>
                    <a:bodyPr/>
                    <a:lstStyle/>
                    <a:p>
                      <a:endParaRPr lang="sl-S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Fizikalno-kemijske lastnosti </a:t>
                      </a:r>
                      <a:r>
                        <a:rPr lang="sl-SI" sz="1200" dirty="0" err="1">
                          <a:effectLst/>
                        </a:rPr>
                        <a:t>nanomaterialov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>
                          <a:effectLst/>
                        </a:rPr>
                        <a:t>15</a:t>
                      </a:r>
                      <a:endParaRPr lang="sl-SI" sz="12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  <a:tr h="210346">
                <a:tc vMerge="1">
                  <a:txBody>
                    <a:bodyPr/>
                    <a:lstStyle/>
                    <a:p>
                      <a:endParaRPr lang="sl-S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Sinteza </a:t>
                      </a:r>
                      <a:r>
                        <a:rPr lang="sl-SI" sz="1200" dirty="0" err="1">
                          <a:effectLst/>
                        </a:rPr>
                        <a:t>nanomaterialov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>
                          <a:effectLst/>
                        </a:rPr>
                        <a:t>15</a:t>
                      </a:r>
                      <a:endParaRPr lang="sl-SI" sz="12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  <a:tr h="210346">
                <a:tc vMerge="1">
                  <a:txBody>
                    <a:bodyPr/>
                    <a:lstStyle/>
                    <a:p>
                      <a:endParaRPr lang="sl-S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Teorija </a:t>
                      </a:r>
                      <a:r>
                        <a:rPr lang="sl-SI" sz="1200" dirty="0" err="1">
                          <a:effectLst/>
                        </a:rPr>
                        <a:t>nanomaterialov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>
                          <a:effectLst/>
                        </a:rPr>
                        <a:t>18</a:t>
                      </a:r>
                      <a:endParaRPr lang="sl-SI" sz="12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  <a:tr h="210346">
                <a:tc rowSpan="9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b="1" dirty="0">
                          <a:effectLst/>
                        </a:rPr>
                        <a:t>izbirni predmeti</a:t>
                      </a:r>
                      <a:endParaRPr lang="sl-SI" sz="12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Magnetizem in magnetni materiali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>
                          <a:effectLst/>
                        </a:rPr>
                        <a:t>12</a:t>
                      </a:r>
                      <a:endParaRPr lang="sl-SI" sz="12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  <a:tr h="210346">
                <a:tc vMerge="1">
                  <a:txBody>
                    <a:bodyPr/>
                    <a:lstStyle/>
                    <a:p>
                      <a:endParaRPr lang="sl-S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 err="1">
                          <a:effectLst/>
                        </a:rPr>
                        <a:t>Mehatronski</a:t>
                      </a:r>
                      <a:r>
                        <a:rPr lang="sl-SI" sz="1200" dirty="0">
                          <a:effectLst/>
                        </a:rPr>
                        <a:t> in </a:t>
                      </a:r>
                      <a:r>
                        <a:rPr lang="sl-SI" sz="1200" dirty="0" err="1">
                          <a:effectLst/>
                        </a:rPr>
                        <a:t>mikromehanski</a:t>
                      </a:r>
                      <a:r>
                        <a:rPr lang="sl-SI" sz="1200" dirty="0">
                          <a:effectLst/>
                        </a:rPr>
                        <a:t> sistemi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>
                          <a:effectLst/>
                        </a:rPr>
                        <a:t>15</a:t>
                      </a:r>
                      <a:endParaRPr lang="sl-SI" sz="12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  <a:tr h="210346">
                <a:tc vMerge="1">
                  <a:txBody>
                    <a:bodyPr/>
                    <a:lstStyle/>
                    <a:p>
                      <a:endParaRPr lang="sl-S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 err="1">
                          <a:effectLst/>
                        </a:rPr>
                        <a:t>Nanomehanika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12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  <a:tr h="210346">
                <a:tc vMerge="1">
                  <a:txBody>
                    <a:bodyPr/>
                    <a:lstStyle/>
                    <a:p>
                      <a:endParaRPr lang="sl-S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Kvantna elektronika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12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  <a:tr h="210346">
                <a:tc vMerge="1">
                  <a:txBody>
                    <a:bodyPr/>
                    <a:lstStyle/>
                    <a:p>
                      <a:endParaRPr lang="sl-S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>
                          <a:effectLst/>
                        </a:rPr>
                        <a:t>Nanofotonika</a:t>
                      </a:r>
                      <a:endParaRPr lang="sl-SI" sz="12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12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  <a:tr h="210346">
                <a:tc vMerge="1">
                  <a:txBody>
                    <a:bodyPr/>
                    <a:lstStyle/>
                    <a:p>
                      <a:endParaRPr lang="sl-S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Polprevodniška tehnologija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12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  <a:tr h="210346">
                <a:tc vMerge="1">
                  <a:txBody>
                    <a:bodyPr/>
                    <a:lstStyle/>
                    <a:p>
                      <a:endParaRPr lang="sl-S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Teorija kvantnega polja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15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  <a:tr h="210346">
                <a:tc vMerge="1">
                  <a:txBody>
                    <a:bodyPr/>
                    <a:lstStyle/>
                    <a:p>
                      <a:endParaRPr lang="sl-S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Modeliranje v </a:t>
                      </a:r>
                      <a:r>
                        <a:rPr lang="sl-SI" sz="1200" dirty="0" err="1">
                          <a:effectLst/>
                        </a:rPr>
                        <a:t>nanoznanosti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15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  <a:tr h="210346">
                <a:tc vMerge="1">
                  <a:txBody>
                    <a:bodyPr/>
                    <a:lstStyle/>
                    <a:p>
                      <a:endParaRPr lang="sl-S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Samoorganizacija </a:t>
                      </a:r>
                      <a:r>
                        <a:rPr lang="sl-SI" sz="1200" dirty="0" err="1">
                          <a:effectLst/>
                        </a:rPr>
                        <a:t>nanomaterialov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12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  <a:tr h="210346">
                <a:tc rowSpan="6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b="1" dirty="0">
                          <a:effectLst/>
                        </a:rPr>
                        <a:t>izbrana poglavja iz </a:t>
                      </a:r>
                      <a:r>
                        <a:rPr lang="sl-SI" sz="1200" b="1" dirty="0" err="1">
                          <a:effectLst/>
                        </a:rPr>
                        <a:t>nanoznanosti</a:t>
                      </a:r>
                      <a:endParaRPr lang="sl-SI" sz="12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Karakterizacija kovinskih materialov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9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  <a:tr h="210346">
                <a:tc vMerge="1">
                  <a:txBody>
                    <a:bodyPr/>
                    <a:lstStyle/>
                    <a:p>
                      <a:endParaRPr lang="sl-S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Mehanika </a:t>
                      </a:r>
                      <a:r>
                        <a:rPr lang="sl-SI" sz="1200" dirty="0" err="1">
                          <a:effectLst/>
                        </a:rPr>
                        <a:t>kompozitnih</a:t>
                      </a:r>
                      <a:r>
                        <a:rPr lang="sl-SI" sz="1200" dirty="0">
                          <a:effectLst/>
                        </a:rPr>
                        <a:t> materialov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>
                          <a:effectLst/>
                        </a:rPr>
                        <a:t>9</a:t>
                      </a:r>
                      <a:endParaRPr lang="sl-SI" sz="12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  <a:tr h="210346">
                <a:tc vMerge="1">
                  <a:txBody>
                    <a:bodyPr/>
                    <a:lstStyle/>
                    <a:p>
                      <a:endParaRPr lang="sl-S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 err="1">
                          <a:effectLst/>
                        </a:rPr>
                        <a:t>Nanoekologija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9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  <a:tr h="210346">
                <a:tc vMerge="1">
                  <a:txBody>
                    <a:bodyPr/>
                    <a:lstStyle/>
                    <a:p>
                      <a:endParaRPr lang="sl-S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Tehnologije oblikovanja prahov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9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  <a:tr h="420693">
                <a:tc vMerge="1">
                  <a:txBody>
                    <a:bodyPr/>
                    <a:lstStyle/>
                    <a:p>
                      <a:endParaRPr lang="sl-S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Toplotna obdelava in inženiring površin kovinskih materialov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9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  <a:tr h="210346">
                <a:tc vMerge="1">
                  <a:txBody>
                    <a:bodyPr/>
                    <a:lstStyle/>
                    <a:p>
                      <a:endParaRPr lang="sl-S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Višja mehanika trdnih </a:t>
                      </a:r>
                      <a:r>
                        <a:rPr lang="sl-SI" sz="1200" dirty="0" err="1">
                          <a:effectLst/>
                        </a:rPr>
                        <a:t>nanomaterialov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sl-SI" sz="1200" dirty="0">
                          <a:effectLst/>
                        </a:rPr>
                        <a:t>9</a:t>
                      </a:r>
                      <a:endParaRPr lang="sl-SI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414" marR="49414" marT="0" marB="0"/>
                </a:tc>
              </a:tr>
            </a:tbl>
          </a:graphicData>
        </a:graphic>
      </p:graphicFrame>
      <p:sp>
        <p:nvSpPr>
          <p:cNvPr id="2" name="PoljeZBesedilom 1"/>
          <p:cNvSpPr txBox="1"/>
          <p:nvPr/>
        </p:nvSpPr>
        <p:spPr>
          <a:xfrm>
            <a:off x="6588224" y="234888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400" dirty="0" smtClean="0"/>
              <a:t>Predlog predmetnika in vrednotenje</a:t>
            </a:r>
            <a:endParaRPr lang="sl-SI" sz="2400" dirty="0"/>
          </a:p>
        </p:txBody>
      </p:sp>
    </p:spTree>
    <p:extLst>
      <p:ext uri="{BB962C8B-B14F-4D97-AF65-F5344CB8AC3E}">
        <p14:creationId xmlns:p14="http://schemas.microsoft.com/office/powerpoint/2010/main" val="18598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Integracija</a:t>
            </a: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znanja univerze, inštitutov, CO in industrijskih raziskovalnih </a:t>
            </a:r>
            <a:r>
              <a:rPr lang="sl-SI" sz="2400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skupin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sl-SI" sz="1000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Sistematična izgradnja</a:t>
            </a: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sl-SI" sz="2400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predkonkurenčnega</a:t>
            </a: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znanja z velikimi možnostmi </a:t>
            </a:r>
            <a:r>
              <a:rPr lang="sl-SI" sz="2400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uporabe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sl-SI" sz="1000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Uravnoteženost </a:t>
            </a: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med reševanjem problemov in globalno </a:t>
            </a:r>
            <a:r>
              <a:rPr lang="sl-SI" sz="2400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inovacijo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sl-SI" sz="1000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Odgovornost</a:t>
            </a: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za zagotavljanje  in kreiranje novih delovnih mest na </a:t>
            </a:r>
            <a:r>
              <a:rPr lang="sl-SI" sz="2400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področju boljših </a:t>
            </a: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materialov in izboljšanih </a:t>
            </a:r>
            <a:r>
              <a:rPr lang="sl-SI" sz="240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procesov </a:t>
            </a:r>
            <a:endParaRPr lang="sl-SI" sz="2400" dirty="0" smtClean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sl-SI" sz="1000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Partnerstvo</a:t>
            </a: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pri razvoju novih izdelkov in proizvodnih postopkov</a:t>
            </a: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ZAKLJUČKI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5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sz="2400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Fizikalno modeliranje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sz="2400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Modeliranje na podlagi umetne inteligence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Poskusi z </a:t>
            </a:r>
            <a:r>
              <a:rPr lang="sl-SI" sz="2400" dirty="0" err="1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nanostrukturiranimi</a:t>
            </a: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 jekli in aluminijevimi zlitinami </a:t>
            </a:r>
            <a:endParaRPr lang="sl-SI" sz="2400" dirty="0" smtClean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sz="24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Raziskovalna </a:t>
            </a:r>
            <a:r>
              <a:rPr lang="sl-SI" sz="2400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oprema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sz="2400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Podiplomski študij materiali in nanotehnologije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sl-SI" sz="2400" dirty="0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>Zaključki</a:t>
            </a: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OBSEG PREDSTAVITVE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66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Naslov 1"/>
          <p:cNvSpPr txBox="1">
            <a:spLocks/>
          </p:cNvSpPr>
          <p:nvPr/>
        </p:nvSpPr>
        <p:spPr bwMode="auto">
          <a:xfrm>
            <a:off x="323528" y="3356992"/>
            <a:ext cx="8424862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sl-SI" sz="2000" b="1" dirty="0" smtClean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  <p:pic>
        <p:nvPicPr>
          <p:cNvPr id="7170" name="Picture 2" descr="C:\COBIK\Documentation\Presentations\COBIK LSNM Tehnoloski_Park 11_12_2012\1366thumbnai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722" y="3717029"/>
            <a:ext cx="2334555" cy="233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56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ka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KONCEPT MODELIRANJA NE PODLAGI FIZIKALNIH MODELOV </a:t>
            </a: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IN </a:t>
            </a:r>
            <a:r>
              <a:rPr lang="sl-SI" sz="2400" b="1" dirty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UMETNE INTELIGENCE</a:t>
            </a:r>
          </a:p>
        </p:txBody>
      </p:sp>
      <p:sp>
        <p:nvSpPr>
          <p:cNvPr id="13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  <p:pic>
        <p:nvPicPr>
          <p:cNvPr id="3074" name="Picture 2" descr="C:\COBIK\Documentation\Templates\Tadej_Design\Parameters\Process_Properties_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84" y="4440150"/>
            <a:ext cx="345842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COBIK\Documentation\Templates\Tadej_Design\Parameters\Process_Properties_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85" y="2276872"/>
            <a:ext cx="345842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Predm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8406146"/>
              </p:ext>
            </p:extLst>
          </p:nvPr>
        </p:nvGraphicFramePr>
        <p:xfrm>
          <a:off x="4612704" y="3988197"/>
          <a:ext cx="373063" cy="12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" name="Equation" r:id="rId7" imgW="532937" imgH="177646" progId="Equation.DSMT4">
                  <p:embed/>
                </p:oleObj>
              </mc:Choice>
              <mc:Fallback>
                <p:oleObj name="Equation" r:id="rId7" imgW="532937" imgH="177646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2704" y="3988197"/>
                        <a:ext cx="373063" cy="125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Predm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550499"/>
              </p:ext>
            </p:extLst>
          </p:nvPr>
        </p:nvGraphicFramePr>
        <p:xfrm>
          <a:off x="4560317" y="3427809"/>
          <a:ext cx="4330700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" name="Equation" r:id="rId9" imgW="6184900" imgH="482600" progId="Equation.DSMT4">
                  <p:embed/>
                </p:oleObj>
              </mc:Choice>
              <mc:Fallback>
                <p:oleObj name="Equation" r:id="rId9" imgW="6184900" imgH="4826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0317" y="3427809"/>
                        <a:ext cx="4330700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Predme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879736"/>
              </p:ext>
            </p:extLst>
          </p:nvPr>
        </p:nvGraphicFramePr>
        <p:xfrm>
          <a:off x="4499992" y="2840434"/>
          <a:ext cx="3644900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Equation" r:id="rId11" imgW="5207000" imgH="482600" progId="Equation.DSMT4">
                  <p:embed/>
                </p:oleObj>
              </mc:Choice>
              <mc:Fallback>
                <p:oleObj name="Equation" r:id="rId11" imgW="5207000" imgH="482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2840434"/>
                        <a:ext cx="3644900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Predme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452196"/>
              </p:ext>
            </p:extLst>
          </p:nvPr>
        </p:nvGraphicFramePr>
        <p:xfrm>
          <a:off x="4514279" y="2276872"/>
          <a:ext cx="4516438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Equation" r:id="rId13" imgW="6451600" imgH="482600" progId="Equation.DSMT4">
                  <p:embed/>
                </p:oleObj>
              </mc:Choice>
              <mc:Fallback>
                <p:oleObj name="Equation" r:id="rId13" imgW="6451600" imgH="482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279" y="2276872"/>
                        <a:ext cx="4516438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Slika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96136" y="4411523"/>
            <a:ext cx="2029787" cy="1969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</p:pic>
      <p:sp>
        <p:nvSpPr>
          <p:cNvPr id="24" name="TextBox 9"/>
          <p:cNvSpPr txBox="1"/>
          <p:nvPr/>
        </p:nvSpPr>
        <p:spPr>
          <a:xfrm>
            <a:off x="391801" y="4042191"/>
            <a:ext cx="317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smtClean="0"/>
              <a:t>Koncept fizikalnega modeliranja</a:t>
            </a:r>
            <a:endParaRPr lang="sl-SI" dirty="0"/>
          </a:p>
        </p:txBody>
      </p:sp>
      <p:sp>
        <p:nvSpPr>
          <p:cNvPr id="25" name="TextBox 10"/>
          <p:cNvSpPr txBox="1"/>
          <p:nvPr/>
        </p:nvSpPr>
        <p:spPr>
          <a:xfrm>
            <a:off x="410425" y="6182238"/>
            <a:ext cx="502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smtClean="0"/>
              <a:t>Koncept modeliranja na podlagi umetne inteligence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38983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5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FIZIKALNO MODELIRANJE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75656" y="2204865"/>
            <a:ext cx="7204075" cy="397668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ffectLst/>
          <a:extLst/>
        </p:spPr>
      </p:pic>
      <p:pic>
        <p:nvPicPr>
          <p:cNvPr id="6146" name="Picture 2" descr="C:\COBIK\Documentation\Presentations\COBIK LSNM Tehnoloski_Park 11_12_2012\FULLERE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19" y="2133600"/>
            <a:ext cx="1966706" cy="192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jeZBesedilom 1"/>
          <p:cNvSpPr txBox="1"/>
          <p:nvPr/>
        </p:nvSpPr>
        <p:spPr>
          <a:xfrm>
            <a:off x="179512" y="4002397"/>
            <a:ext cx="72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400" dirty="0" smtClean="0"/>
              <a:t>C60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253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5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FIZIKALNO MODELIRANJE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  <p:sp>
        <p:nvSpPr>
          <p:cNvPr id="17" name="TextBox 11"/>
          <p:cNvSpPr txBox="1"/>
          <p:nvPr/>
        </p:nvSpPr>
        <p:spPr>
          <a:xfrm>
            <a:off x="683566" y="2752284"/>
            <a:ext cx="52565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l-SI" sz="2000" dirty="0"/>
              <a:t>postopkom relativno majhna, zato se trudimo </a:t>
            </a:r>
            <a:r>
              <a:rPr lang="sl-SI" sz="2000" dirty="0" smtClean="0"/>
              <a:t>izboljšati proces sinteze </a:t>
            </a:r>
            <a:r>
              <a:rPr lang="sl-SI" sz="2000" dirty="0" err="1" smtClean="0"/>
              <a:t>fulerenov</a:t>
            </a:r>
            <a:r>
              <a:rPr lang="sl-SI" sz="2000" dirty="0" smtClean="0"/>
              <a:t> </a:t>
            </a:r>
            <a:r>
              <a:rPr lang="sl-SI" sz="2000" dirty="0"/>
              <a:t>s </a:t>
            </a:r>
            <a:r>
              <a:rPr lang="sl-SI" sz="2000" dirty="0" smtClean="0"/>
              <a:t>pomo</a:t>
            </a:r>
            <a:r>
              <a:rPr lang="sl-SI" sz="2000" dirty="0"/>
              <a:t>č</a:t>
            </a:r>
            <a:r>
              <a:rPr lang="sl-SI" sz="2000" dirty="0" smtClean="0"/>
              <a:t>jo ﬁzikalnega modela</a:t>
            </a:r>
            <a:r>
              <a:rPr lang="sl-SI" sz="2000" dirty="0"/>
              <a:t>. Le-ta </a:t>
            </a:r>
            <a:r>
              <a:rPr lang="sl-SI" sz="2000" dirty="0" smtClean="0"/>
              <a:t>opi</a:t>
            </a:r>
            <a:r>
              <a:rPr lang="sl-SI" sz="2000" dirty="0"/>
              <a:t>š</a:t>
            </a:r>
            <a:r>
              <a:rPr lang="sl-SI" sz="2000" dirty="0" smtClean="0"/>
              <a:t>e kakšne </a:t>
            </a:r>
            <a:r>
              <a:rPr lang="sl-SI" sz="2000" dirty="0"/>
              <a:t>so razmere </a:t>
            </a:r>
            <a:r>
              <a:rPr lang="sl-SI" sz="2000" dirty="0" smtClean="0"/>
              <a:t>v plazemski </a:t>
            </a:r>
            <a:r>
              <a:rPr lang="sl-SI" sz="2000" dirty="0"/>
              <a:t>celici; </a:t>
            </a:r>
            <a:r>
              <a:rPr lang="sl-SI" sz="2000" dirty="0" smtClean="0"/>
              <a:t>izra</a:t>
            </a:r>
            <a:r>
              <a:rPr lang="sl-SI" sz="2000" dirty="0"/>
              <a:t>č</a:t>
            </a:r>
            <a:r>
              <a:rPr lang="sl-SI" sz="2000" dirty="0" smtClean="0"/>
              <a:t>unamo lahko temperaturo, hitrost</a:t>
            </a:r>
            <a:r>
              <a:rPr lang="sl-SI" sz="2000" dirty="0"/>
              <a:t>, tlak ter koncentracijo </a:t>
            </a:r>
            <a:r>
              <a:rPr lang="sl-SI" sz="2000" dirty="0" smtClean="0"/>
              <a:t>posameznih molekul</a:t>
            </a:r>
            <a:r>
              <a:rPr lang="sl-SI" sz="2000" dirty="0"/>
              <a:t>.</a:t>
            </a:r>
          </a:p>
        </p:txBody>
      </p:sp>
      <p:pic>
        <p:nvPicPr>
          <p:cNvPr id="18" name="Content Placeholder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54004" y="4382038"/>
            <a:ext cx="2958156" cy="20733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/>
        </p:spPr>
      </p:pic>
      <p:pic>
        <p:nvPicPr>
          <p:cNvPr id="5170" name="Picture 5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150" y="2996952"/>
            <a:ext cx="2832025" cy="3054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oljeZBesedilom 1"/>
          <p:cNvSpPr txBox="1"/>
          <p:nvPr/>
        </p:nvSpPr>
        <p:spPr>
          <a:xfrm>
            <a:off x="683566" y="2136338"/>
            <a:ext cx="8064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l-SI" sz="2000" dirty="0"/>
              <a:t>Za industrijo je najbolj uporaben postopek pridobivanja </a:t>
            </a:r>
            <a:r>
              <a:rPr lang="sl-SI" sz="2000" dirty="0" err="1"/>
              <a:t>fulerenov</a:t>
            </a:r>
            <a:r>
              <a:rPr lang="sl-SI" sz="2000" dirty="0"/>
              <a:t> </a:t>
            </a:r>
            <a:r>
              <a:rPr lang="sl-SI" sz="2000" dirty="0" smtClean="0"/>
              <a:t>v plazemski </a:t>
            </a:r>
            <a:r>
              <a:rPr lang="sl-SI" sz="2000" dirty="0"/>
              <a:t>celici, vendar pa je </a:t>
            </a:r>
            <a:r>
              <a:rPr lang="sl-SI" sz="2000" dirty="0" smtClean="0"/>
              <a:t>koli</a:t>
            </a:r>
            <a:r>
              <a:rPr lang="sl-SI" sz="2000" dirty="0"/>
              <a:t>č</a:t>
            </a:r>
            <a:r>
              <a:rPr lang="sl-SI" sz="2000" dirty="0" smtClean="0"/>
              <a:t>ina </a:t>
            </a:r>
            <a:r>
              <a:rPr lang="sl-SI" sz="2000" dirty="0"/>
              <a:t>materiala, ki ga </a:t>
            </a:r>
            <a:r>
              <a:rPr lang="sl-SI" sz="2000" dirty="0" smtClean="0"/>
              <a:t>sintetiziramo s tem</a:t>
            </a:r>
            <a:endParaRPr lang="sl-SI" sz="2000" dirty="0"/>
          </a:p>
        </p:txBody>
      </p:sp>
    </p:spTree>
    <p:extLst>
      <p:ext uri="{BB962C8B-B14F-4D97-AF65-F5344CB8AC3E}">
        <p14:creationId xmlns:p14="http://schemas.microsoft.com/office/powerpoint/2010/main" val="307513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FIZIKALNO MODELIRANJE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320" y="3068960"/>
            <a:ext cx="447976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66046"/>
            <a:ext cx="2857500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oljeZBesedilom 1"/>
          <p:cNvSpPr txBox="1"/>
          <p:nvPr/>
        </p:nvSpPr>
        <p:spPr>
          <a:xfrm>
            <a:off x="683568" y="2204864"/>
            <a:ext cx="7928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400" dirty="0" smtClean="0"/>
              <a:t>Modeliranje prenosa toplote in snovi ob prisotnosti magnetnega polja.</a:t>
            </a:r>
            <a:endParaRPr lang="sl-SI" sz="2400" dirty="0"/>
          </a:p>
        </p:txBody>
      </p:sp>
    </p:spTree>
    <p:extLst>
      <p:ext uri="{BB962C8B-B14F-4D97-AF65-F5344CB8AC3E}">
        <p14:creationId xmlns:p14="http://schemas.microsoft.com/office/powerpoint/2010/main" val="273977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FIZIKALNO MODELIRANJE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  <p:sp>
        <p:nvSpPr>
          <p:cNvPr id="2" name="PoljeZBesedilom 1"/>
          <p:cNvSpPr txBox="1"/>
          <p:nvPr/>
        </p:nvSpPr>
        <p:spPr>
          <a:xfrm>
            <a:off x="5508104" y="226758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Kontinuirano ulivanje jekla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613758"/>
            <a:ext cx="245454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440150"/>
            <a:ext cx="2454546" cy="1868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oljeZBesedilom 12"/>
          <p:cNvSpPr txBox="1"/>
          <p:nvPr/>
        </p:nvSpPr>
        <p:spPr>
          <a:xfrm>
            <a:off x="435356" y="2780928"/>
            <a:ext cx="1976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Naravna konvekcija</a:t>
            </a:r>
            <a:endParaRPr lang="en-US" dirty="0"/>
          </a:p>
        </p:txBody>
      </p:sp>
      <p:sp>
        <p:nvSpPr>
          <p:cNvPr id="16" name="PoljeZBesedilom 15"/>
          <p:cNvSpPr txBox="1"/>
          <p:nvPr/>
        </p:nvSpPr>
        <p:spPr>
          <a:xfrm>
            <a:off x="435356" y="4509120"/>
            <a:ext cx="1976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Naravna konvekcija pod vplivom magnetnega polja</a:t>
            </a:r>
            <a:endParaRPr lang="en-US" dirty="0"/>
          </a:p>
        </p:txBody>
      </p:sp>
      <p:pic>
        <p:nvPicPr>
          <p:cNvPr id="17" name="Picture 17" descr="Phenomena in the mold_regions"/>
          <p:cNvPicPr>
            <a:picLocks noChangeAspect="1" noChangeArrowheads="1"/>
          </p:cNvPicPr>
          <p:nvPr/>
        </p:nvPicPr>
        <p:blipFill>
          <a:blip r:embed="rId6"/>
          <a:srcRect t="6999" r="20567" b="10498"/>
          <a:stretch>
            <a:fillRect/>
          </a:stretch>
        </p:blipFill>
        <p:spPr bwMode="auto">
          <a:xfrm>
            <a:off x="5874920" y="2679389"/>
            <a:ext cx="2397913" cy="3659461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53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grada noge 4"/>
          <p:cNvSpPr txBox="1">
            <a:spLocks/>
          </p:cNvSpPr>
          <p:nvPr/>
        </p:nvSpPr>
        <p:spPr bwMode="auto">
          <a:xfrm>
            <a:off x="360363" y="6453188"/>
            <a:ext cx="4356100" cy="323850"/>
          </a:xfrm>
          <a:prstGeom prst="rect">
            <a:avLst/>
          </a:prstGeom>
          <a:noFill/>
          <a:extLst/>
        </p:spPr>
        <p:txBody>
          <a:bodyPr anchor="ctr"/>
          <a:lstStyle>
            <a:defPPr>
              <a:defRPr lang="sl-SI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1" hangingPunct="1">
              <a:defRPr/>
            </a:pPr>
            <a:endParaRPr lang="en-US" sz="1050" dirty="0">
              <a:solidFill>
                <a:srgbClr val="898989"/>
              </a:solidFill>
            </a:endParaRPr>
          </a:p>
        </p:txBody>
      </p:sp>
      <p:sp>
        <p:nvSpPr>
          <p:cNvPr id="14" name="Naslov 1"/>
          <p:cNvSpPr txBox="1">
            <a:spLocks/>
          </p:cNvSpPr>
          <p:nvPr/>
        </p:nvSpPr>
        <p:spPr bwMode="auto">
          <a:xfrm>
            <a:off x="468313" y="2204864"/>
            <a:ext cx="8424862" cy="44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t/>
            </a:r>
            <a:br>
              <a:rPr lang="sl-SI" sz="2000" b="1" dirty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</a:br>
            <a:endParaRPr lang="sl-SI" sz="20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Naslov 1"/>
          <p:cNvSpPr txBox="1">
            <a:spLocks/>
          </p:cNvSpPr>
          <p:nvPr/>
        </p:nvSpPr>
        <p:spPr bwMode="auto">
          <a:xfrm>
            <a:off x="468313" y="1052736"/>
            <a:ext cx="5903887" cy="10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l-SI" sz="2400" b="1" dirty="0" smtClean="0">
                <a:solidFill>
                  <a:srgbClr val="FF9900"/>
                </a:solidFill>
                <a:ea typeface="ＭＳ Ｐゴシック" charset="-128"/>
                <a:cs typeface="ＭＳ Ｐゴシック" charset="-128"/>
              </a:rPr>
              <a:t>MODELIRANJE NA PODLAGI UMETNE INTELIGENCE</a:t>
            </a:r>
            <a:endParaRPr lang="sl-SI" sz="2400" b="1" dirty="0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Pravokotnik 8"/>
          <p:cNvSpPr/>
          <p:nvPr/>
        </p:nvSpPr>
        <p:spPr>
          <a:xfrm>
            <a:off x="2987675" y="2708275"/>
            <a:ext cx="2841625" cy="7921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sl-SI" dirty="0"/>
              <a:t>UMETNA INTELIGENCA</a:t>
            </a:r>
            <a:endParaRPr lang="en-US" dirty="0"/>
          </a:p>
        </p:txBody>
      </p:sp>
      <p:sp>
        <p:nvSpPr>
          <p:cNvPr id="11" name="Pravokotnik 10"/>
          <p:cNvSpPr/>
          <p:nvPr/>
        </p:nvSpPr>
        <p:spPr>
          <a:xfrm>
            <a:off x="468313" y="4365625"/>
            <a:ext cx="2519362" cy="115093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sl-SI" dirty="0"/>
              <a:t>UMETNE NEVRONSKE MREŽE</a:t>
            </a:r>
            <a:endParaRPr lang="en-US" dirty="0"/>
          </a:p>
        </p:txBody>
      </p:sp>
      <p:sp>
        <p:nvSpPr>
          <p:cNvPr id="12" name="Pravokotnik 11"/>
          <p:cNvSpPr/>
          <p:nvPr/>
        </p:nvSpPr>
        <p:spPr>
          <a:xfrm>
            <a:off x="3140075" y="4354513"/>
            <a:ext cx="2519363" cy="11525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sl-SI" dirty="0"/>
              <a:t>EVOLUCIJSKI</a:t>
            </a:r>
          </a:p>
          <a:p>
            <a:pPr algn="ctr">
              <a:defRPr/>
            </a:pPr>
            <a:r>
              <a:rPr lang="sl-SI" dirty="0"/>
              <a:t>ALGORITMI</a:t>
            </a:r>
            <a:endParaRPr lang="en-US" dirty="0"/>
          </a:p>
        </p:txBody>
      </p:sp>
      <p:sp>
        <p:nvSpPr>
          <p:cNvPr id="13" name="Pravokotnik 12"/>
          <p:cNvSpPr/>
          <p:nvPr/>
        </p:nvSpPr>
        <p:spPr>
          <a:xfrm>
            <a:off x="5829300" y="4354513"/>
            <a:ext cx="2519363" cy="11525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sl-SI" dirty="0"/>
              <a:t>FUZZY</a:t>
            </a:r>
          </a:p>
          <a:p>
            <a:pPr algn="ctr">
              <a:defRPr/>
            </a:pPr>
            <a:r>
              <a:rPr lang="sl-SI" dirty="0"/>
              <a:t>SISTEMI</a:t>
            </a:r>
            <a:endParaRPr lang="en-US" dirty="0"/>
          </a:p>
        </p:txBody>
      </p:sp>
      <p:cxnSp>
        <p:nvCxnSpPr>
          <p:cNvPr id="16" name="Raven povezovalnik 15"/>
          <p:cNvCxnSpPr/>
          <p:nvPr/>
        </p:nvCxnSpPr>
        <p:spPr>
          <a:xfrm>
            <a:off x="1728788" y="3860800"/>
            <a:ext cx="5359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Raven povezovalnik 16"/>
          <p:cNvCxnSpPr>
            <a:endCxn id="11" idx="0"/>
          </p:cNvCxnSpPr>
          <p:nvPr/>
        </p:nvCxnSpPr>
        <p:spPr>
          <a:xfrm>
            <a:off x="1728788" y="3860800"/>
            <a:ext cx="0" cy="5048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Raven povezovalnik 17"/>
          <p:cNvCxnSpPr/>
          <p:nvPr/>
        </p:nvCxnSpPr>
        <p:spPr>
          <a:xfrm>
            <a:off x="4400550" y="3897313"/>
            <a:ext cx="0" cy="457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Raven povezovalnik 18"/>
          <p:cNvCxnSpPr>
            <a:endCxn id="13" idx="0"/>
          </p:cNvCxnSpPr>
          <p:nvPr/>
        </p:nvCxnSpPr>
        <p:spPr>
          <a:xfrm>
            <a:off x="7088188" y="3860800"/>
            <a:ext cx="0" cy="493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Raven povezovalnik 19"/>
          <p:cNvCxnSpPr/>
          <p:nvPr/>
        </p:nvCxnSpPr>
        <p:spPr>
          <a:xfrm>
            <a:off x="4403725" y="3500438"/>
            <a:ext cx="0" cy="457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grada noge 4"/>
          <p:cNvSpPr>
            <a:spLocks noGrp="1"/>
          </p:cNvSpPr>
          <p:nvPr>
            <p:ph type="ftr" sz="quarter" idx="11"/>
          </p:nvPr>
        </p:nvSpPr>
        <p:spPr bwMode="auto">
          <a:xfrm>
            <a:off x="368747" y="6453336"/>
            <a:ext cx="5499397" cy="323850"/>
          </a:xfrm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pl-PL" sz="1050" dirty="0" smtClean="0">
                <a:solidFill>
                  <a:srgbClr val="898989"/>
                </a:solidFill>
              </a:rPr>
              <a:t>Napredne tehnologije za nove trge</a:t>
            </a:r>
            <a:r>
              <a:rPr lang="sl-SI" sz="1050" dirty="0" smtClean="0">
                <a:solidFill>
                  <a:srgbClr val="898989"/>
                </a:solidFill>
              </a:rPr>
              <a:t>, Primorski tehnološki park, 11.12.012</a:t>
            </a:r>
            <a:endParaRPr lang="en-US" sz="1050" dirty="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7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isar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ova tema">
  <a:themeElements>
    <a:clrScheme name="Pisar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isar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isar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2234</TotalTime>
  <Words>1537</Words>
  <Application>Microsoft Office PowerPoint</Application>
  <PresentationFormat>Diaprojekcija na zaslonu (4:3)</PresentationFormat>
  <Paragraphs>329</Paragraphs>
  <Slides>30</Slides>
  <Notes>30</Notes>
  <HiddenSlides>0</HiddenSlides>
  <MMClips>0</MMClips>
  <ScaleCrop>false</ScaleCrop>
  <HeadingPairs>
    <vt:vector size="6" baseType="variant">
      <vt:variant>
        <vt:lpstr>Tema</vt:lpstr>
      </vt:variant>
      <vt:variant>
        <vt:i4>2</vt:i4>
      </vt:variant>
      <vt:variant>
        <vt:lpstr>Vdelani OLE strežniki</vt:lpstr>
      </vt:variant>
      <vt:variant>
        <vt:i4>2</vt:i4>
      </vt:variant>
      <vt:variant>
        <vt:lpstr>Naslovi diapozitivov</vt:lpstr>
      </vt:variant>
      <vt:variant>
        <vt:i4>30</vt:i4>
      </vt:variant>
    </vt:vector>
  </HeadingPairs>
  <TitlesOfParts>
    <vt:vector size="34" baseType="lpstr">
      <vt:lpstr>Officeova tema</vt:lpstr>
      <vt:lpstr>1_Officeova tema</vt:lpstr>
      <vt:lpstr>Equation</vt:lpstr>
      <vt:lpstr>Picture</vt:lpstr>
      <vt:lpstr>Z INOVATIVNIMI SIMULACIJAMI K NOVIM MATERIALOM IN PROCESOM</vt:lpstr>
      <vt:lpstr>  SODELAVCI    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PowerPointova predstavitev</dc:title>
  <dc:creator>Matjaž Peterka</dc:creator>
  <cp:lastModifiedBy>Tadej</cp:lastModifiedBy>
  <cp:revision>65</cp:revision>
  <dcterms:created xsi:type="dcterms:W3CDTF">2012-11-20T10:24:52Z</dcterms:created>
  <dcterms:modified xsi:type="dcterms:W3CDTF">2012-12-10T13:04:46Z</dcterms:modified>
</cp:coreProperties>
</file>